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fntdata" ContentType="application/x-fontdata"/>
  <Default Extension="png" ContentType="image/png"/>
  <Default Extension="svg" ContentType="image/svg"/>
  <Override PartName="/docProps/app.xml" ContentType="application/vnd.openxmlformats-officedocument.extended-properties+xml"/>
  <Override PartName="/docProps/core.xml" ContentType="application/vnd.openxmlformats-package.core-properties+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NET 23.1-->
<p:presentation xmlns:r="http://schemas.openxmlformats.org/officeDocument/2006/relationships" xmlns:a="http://schemas.openxmlformats.org/drawingml/2006/main" xmlns:p="http://schemas.openxmlformats.org/presentationml/2006/main" embedTrueTypeFonts="1" saveSubsetFonts="1">
  <p:sldMasterIdLst>
    <p:sldMasterId id="2147483648" r:id="rId1"/>
    <p:sldMasterId id="2147483671" r:id="rId2"/>
    <p:sldMasterId id="2147483683" r:id="rId3"/>
  </p:sldMasterIdLst>
  <p:sldIdLst>
    <p:sldId id="259" r:id="rId4"/>
    <p:sldId id="262" r:id="rId5"/>
    <p:sldId id="265" r:id="rId6"/>
    <p:sldId id="268" r:id="rId7"/>
    <p:sldId id="271" r:id="rId8"/>
    <p:sldId id="274" r:id="rId9"/>
    <p:sldId id="277" r:id="rId10"/>
    <p:sldId id="280" r:id="rId11"/>
    <p:sldId id="283" r:id="rId12"/>
    <p:sldId id="286" r:id="rId13"/>
    <p:sldId id="289" r:id="rId14"/>
    <p:sldId id="292" r:id="rId15"/>
    <p:sldId id="295" r:id="rId16"/>
    <p:sldId id="298" r:id="rId17"/>
    <p:sldId id="301" r:id="rId18"/>
    <p:sldId id="304" r:id="rId19"/>
    <p:sldId id="307" r:id="rId20"/>
    <p:sldId id="310" r:id="rId21"/>
    <p:sldId id="313" r:id="rId22"/>
    <p:sldId id="316" r:id="rId23"/>
    <p:sldId id="319" r:id="rId24"/>
    <p:sldId id="322" r:id="rId25"/>
  </p:sldIdLst>
  <p:sldSz cx="18288000" cy="10287000"/>
  <p:notesSz cx="6858000" cy="9144000"/>
  <p:embeddedFontLst>
    <p:embeddedFont>
      <p:font typeface="Arimo" panose="020B0604020202020204"/>
      <p:regular r:id="rId27"/>
    </p:embeddedFont>
    <p:embeddedFont>
      <p:font typeface="Arimo Bold" panose="020B0704020202020204"/>
      <p:regular r:id="rId28"/>
    </p:embeddedFont>
    <p:embeddedFont>
      <p:font typeface="Arimo Italics" panose="020B0604020202090204"/>
      <p:regular r:id="rId29"/>
    </p:embeddedFont>
    <p:embeddedFont>
      <p:font typeface="Arimo Bold Italics" panose="020B0704020202090204"/>
      <p:regular r:id="rId30"/>
    </p:embeddedFont>
    <p:embeddedFont>
      <p:font typeface="Poppins Light" panose="02000000000000000000"/>
      <p:regular r:id="rId31"/>
    </p:embeddedFont>
    <p:embeddedFont>
      <p:font typeface="Poppins Light Bold" panose="02000000000000000000"/>
      <p:regular r:id="rId32"/>
    </p:embeddedFont>
    <p:embeddedFont>
      <p:font typeface="Poppins Medium" panose="02000000000000000000"/>
      <p:regular r:id="rId33"/>
    </p:embeddedFont>
    <p:embeddedFont>
      <p:font typeface="Poppins Medium Bold" panose="02000000000000000000"/>
      <p:regular r:id="rId34"/>
    </p:embeddedFont>
    <p:embeddedFont>
      <p:font typeface="Canva Sans" panose="020B0503030501040103"/>
      <p:regular r:id="rId35"/>
    </p:embeddedFont>
    <p:embeddedFont>
      <p:font typeface="Canva Sans Bold" panose="020B0803030501040103"/>
      <p:regular r:id="rId36"/>
    </p:embeddedFont>
    <p:embeddedFont>
      <p:font typeface="Canva Sans Italics" panose="020B0503030501040103"/>
      <p:regular r:id="rId37"/>
    </p:embeddedFont>
    <p:embeddedFont>
      <p:font typeface="Canva Sans Bold Italics" panose="020B0803030501040103"/>
      <p:regular r:id="rId38"/>
    </p:embeddedFont>
  </p:embeddedFontLst>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a="http://schemas.openxmlformats.org/drawingml/2006/main" xmlns:p="http://schemas.openxmlformats.org/presentationml/2006/main">
  <p:showPr showNarration="1">
    <p:presen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0"/>
    </p:ext>
  </p:extLst>
</p:presentationPr>
</file>

<file path=ppt/tableStyles.xml><?xml version="1.0" encoding="utf-8"?>
<a:tblStyleLst xmlns:r="http://schemas.openxmlformats.org/officeDocument/2006/relationships"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fill>
          <a:solidFill>
            <a:schemeClr val="accent1">
              <a:tint val="40000"/>
            </a:schemeClr>
          </a:solidFill>
        </a:fill>
      </a:tcStyle>
    </a:band1H>
    <a:band1V>
      <a:tcStyle>
        <a:fill>
          <a:solidFill>
            <a:schemeClr val="accent1">
              <a:tint val="40000"/>
            </a:schemeClr>
          </a:solidFill>
        </a:fill>
      </a:tcStyle>
    </a:band1V>
    <a:lastCol>
      <a:tcTxStyle b="on">
        <a:fontRef idx="minor">
          <a:prstClr val="black"/>
        </a:fontRef>
        <a:schemeClr val="lt1"/>
      </a:tcTxStyle>
      <a:tcStyle>
        <a:fill>
          <a:solidFill>
            <a:schemeClr val="accent1"/>
          </a:solidFill>
        </a:fill>
      </a:tcStyle>
    </a:lastCol>
    <a:firstCol>
      <a:tcTxStyle b="on">
        <a:fontRef idx="minor">
          <a:prstClr val="black"/>
        </a:fontRef>
        <a:schemeClr val="lt1"/>
      </a:tcTxStyle>
      <a:tcStyle>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000"/>
    <p:restoredTop sz="0"/>
  </p:normalViewPr>
  <p:slideViewPr>
    <p:cSldViewPr>
      <p:cViewPr>
        <p:scale>
          <a:sx n="73" d="100"/>
          <a:sy n="73" d="100"/>
        </p:scale>
        <p:origin x="0" y="0"/>
      </p:cViewPr>
    </p:cSldViewPr>
  </p:slideViewPr>
  <p:notesViewPr>
    <p:cSldViewPr>
      <p:cViewPr>
        <p:scale>
          <a:sx n="1" d="100"/>
          <a:sy n="1" d="100"/>
        </p:scale>
        <p:origin x="0" y="0"/>
      </p:cViewPr>
    </p:cSldViewPr>
  </p:notesViewPr>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7.xml" /><Relationship Id="rId11" Type="http://schemas.openxmlformats.org/officeDocument/2006/relationships/slide" Target="slides/slide8.xml" /><Relationship Id="rId12" Type="http://schemas.openxmlformats.org/officeDocument/2006/relationships/slide" Target="slides/slide9.xml" /><Relationship Id="rId13" Type="http://schemas.openxmlformats.org/officeDocument/2006/relationships/slide" Target="slides/slide10.xml" /><Relationship Id="rId14" Type="http://schemas.openxmlformats.org/officeDocument/2006/relationships/slide" Target="slides/slide11.xml" /><Relationship Id="rId15" Type="http://schemas.openxmlformats.org/officeDocument/2006/relationships/slide" Target="slides/slide12.xml" /><Relationship Id="rId16" Type="http://schemas.openxmlformats.org/officeDocument/2006/relationships/slide" Target="slides/slide13.xml" /><Relationship Id="rId17" Type="http://schemas.openxmlformats.org/officeDocument/2006/relationships/slide" Target="slides/slide14.xml" /><Relationship Id="rId18" Type="http://schemas.openxmlformats.org/officeDocument/2006/relationships/slide" Target="slides/slide15.xml" /><Relationship Id="rId19" Type="http://schemas.openxmlformats.org/officeDocument/2006/relationships/slide" Target="slides/slide16.xml" /><Relationship Id="rId2" Type="http://schemas.openxmlformats.org/officeDocument/2006/relationships/slideMaster" Target="slideMasters/slideMaster2.xml" /><Relationship Id="rId20" Type="http://schemas.openxmlformats.org/officeDocument/2006/relationships/slide" Target="slides/slide17.xml" /><Relationship Id="rId21" Type="http://schemas.openxmlformats.org/officeDocument/2006/relationships/slide" Target="slides/slide18.xml" /><Relationship Id="rId22" Type="http://schemas.openxmlformats.org/officeDocument/2006/relationships/slide" Target="slides/slide19.xml" /><Relationship Id="rId23" Type="http://schemas.openxmlformats.org/officeDocument/2006/relationships/slide" Target="slides/slide20.xml" /><Relationship Id="rId24" Type="http://schemas.openxmlformats.org/officeDocument/2006/relationships/slide" Target="slides/slide21.xml" /><Relationship Id="rId25" Type="http://schemas.openxmlformats.org/officeDocument/2006/relationships/slide" Target="slides/slide22.xml" /><Relationship Id="rId26" Type="http://schemas.openxmlformats.org/officeDocument/2006/relationships/tags" Target="tags/tag1.xml" /><Relationship Id="rId27" Type="http://schemas.openxmlformats.org/officeDocument/2006/relationships/font" Target="fonts/font1.fntdata" /><Relationship Id="rId28" Type="http://schemas.openxmlformats.org/officeDocument/2006/relationships/font" Target="fonts/font2.fntdata" /><Relationship Id="rId29" Type="http://schemas.openxmlformats.org/officeDocument/2006/relationships/font" Target="fonts/font3.fntdata" /><Relationship Id="rId3" Type="http://schemas.openxmlformats.org/officeDocument/2006/relationships/slideMaster" Target="slideMasters/slideMaster3.xml" /><Relationship Id="rId30" Type="http://schemas.openxmlformats.org/officeDocument/2006/relationships/font" Target="fonts/font4.fntdata" /><Relationship Id="rId31" Type="http://schemas.openxmlformats.org/officeDocument/2006/relationships/font" Target="fonts/font5.fntdata" /><Relationship Id="rId32" Type="http://schemas.openxmlformats.org/officeDocument/2006/relationships/font" Target="fonts/font6.fntdata" /><Relationship Id="rId33" Type="http://schemas.openxmlformats.org/officeDocument/2006/relationships/font" Target="fonts/font7.fntdata" /><Relationship Id="rId34" Type="http://schemas.openxmlformats.org/officeDocument/2006/relationships/font" Target="fonts/font8.fntdata" /><Relationship Id="rId35" Type="http://schemas.openxmlformats.org/officeDocument/2006/relationships/font" Target="fonts/font9.fntdata" /><Relationship Id="rId36" Type="http://schemas.openxmlformats.org/officeDocument/2006/relationships/font" Target="fonts/font10.fntdata" /><Relationship Id="rId37" Type="http://schemas.openxmlformats.org/officeDocument/2006/relationships/font" Target="fonts/font11.fntdata" /><Relationship Id="rId38" Type="http://schemas.openxmlformats.org/officeDocument/2006/relationships/font" Target="fonts/font12.fntdata" /><Relationship Id="rId39" Type="http://schemas.openxmlformats.org/officeDocument/2006/relationships/presProps" Target="presProps.xml" /><Relationship Id="rId4" Type="http://schemas.openxmlformats.org/officeDocument/2006/relationships/slide" Target="slides/slide1.xml" /><Relationship Id="rId40" Type="http://schemas.openxmlformats.org/officeDocument/2006/relationships/viewProps" Target="viewProps.xml" /><Relationship Id="rId41" Type="http://schemas.openxmlformats.org/officeDocument/2006/relationships/theme" Target="theme/theme1.xml" /><Relationship Id="rId42" Type="http://schemas.openxmlformats.org/officeDocument/2006/relationships/tableStyles" Target="tableStyles.xml" /><Relationship Id="rId5" Type="http://schemas.openxmlformats.org/officeDocument/2006/relationships/slide" Target="slides/slide2.xml" /><Relationship Id="rId6" Type="http://schemas.openxmlformats.org/officeDocument/2006/relationships/slide" Target="slides/slide3.xml" /><Relationship Id="rId7" Type="http://schemas.openxmlformats.org/officeDocument/2006/relationships/slide" Target="slides/slide4.xml" /><Relationship Id="rId8" Type="http://schemas.openxmlformats.org/officeDocument/2006/relationships/slide" Target="slides/slide5.xml" /><Relationship Id="rId9" Type="http://schemas.openxmlformats.org/officeDocument/2006/relationships/slide" Target="slides/slide6.xml" /></Relationship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3.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4.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5.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6.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7.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8.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9.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0.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1.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3.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4.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5.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6.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7.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8.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9.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0.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1.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2.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3.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title=""/>
        <p:cNvGrpSpPr/>
        <p:nvPr/>
      </p:nvGrpSpPr>
      <p:grpSpPr>
        <a:xfrm>
          <a:off x="0" y="0"/>
          <a:ext cx="0" cy="0"/>
        </a:xfrm>
      </p:grpSpPr>
      <p:sp>
        <p:nvSpPr>
          <p:cNvPr id="2" name="Title 1" title=""/>
          <p:cNvSpPr>
            <a:spLocks noGrp="1"/>
          </p:cNvSpPr>
          <p:nvPr>
            <p:ph type="ctrTitle"/>
          </p:nvPr>
        </p:nvSpPr>
        <p:spPr/>
        <p:txBody>
          <a:bodyPr/>
          <a:lstStyle/>
          <a:p>
            <a:r>
              <a:rPr lang="en-US" smtClean="0"/>
              <a:t>Click to edit Master title style</a:t>
            </a:r>
            <a:endParaRPr lang="en-US"/>
          </a:p>
        </p:txBody>
      </p:sp>
      <p:sp>
        <p:nvSpPr>
          <p:cNvPr id="3" name="Subtitle 2" title=""/>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title=""/>
          <p:cNvSpPr>
            <a:spLocks noGrp="1"/>
          </p:cNvSpPr>
          <p:nvPr>
            <p:ph type="dt" sz="half" idx="2"/>
          </p:nvPr>
        </p:nvSpPr>
        <p:spPr/>
        <p:txBody>
          <a:bodyPr/>
          <a:lstStyle/>
          <a:p>
            <a:fld id="{9C85F925-2279-4809-BABA-0346B07904EF}"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Vertical Text Placeholder 2" title=""/>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CDB3B54A-8C3F-4477-B925-ECDFA9A6FA43}"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title=""/>
        <p:cNvGrpSpPr/>
        <p:nvPr/>
      </p:nvGrpSpPr>
      <p:grpSpPr>
        <a:xfrm>
          <a:off x="0" y="0"/>
          <a:ext cx="0" cy="0"/>
        </a:xfrm>
      </p:grpSpPr>
      <p:sp>
        <p:nvSpPr>
          <p:cNvPr id="2" name="Vertical Title 1" title=""/>
          <p:cNvSpPr>
            <a:spLocks noGrp="1"/>
          </p:cNvSpPr>
          <p:nvPr>
            <p:ph type="title" orient="vert"/>
          </p:nvPr>
        </p:nvSpPr>
        <p:spPr/>
        <p:txBody>
          <a:bodyPr vert="eaVert"/>
          <a:lstStyle/>
          <a:p>
            <a:r>
              <a:rPr lang="en-US" smtClean="0"/>
              <a:t>Click to edit Master title style</a:t>
            </a:r>
            <a:endParaRPr lang="en-US"/>
          </a:p>
        </p:txBody>
      </p:sp>
      <p:sp>
        <p:nvSpPr>
          <p:cNvPr id="3" name="Vertical Text Placeholder 2" title=""/>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40EA6FEA-A902-4898-BAB4-B676D75CC985}"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timing/>
</p:sldLayout>
</file>

<file path=ppt/slideLayouts/slideLayout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timing/>
</p:sldLayout>
</file>

<file path=ppt/slideLayouts/slideLayout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timing/>
</p:sldLayout>
</file>

<file path=ppt/slideLayouts/slideLayout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timing/>
</p:sldLayout>
</file>

<file path=ppt/slideLayouts/slideLayout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timing/>
</p:sldLayout>
</file>

<file path=ppt/slideLayouts/slideLayout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timing/>
</p:sldLayout>
</file>

<file path=ppt/slideLayouts/slideLayout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p>
            <a:fld id="{1D8BD707-D9CF-40AE-B4C6-C98DA3205C09}" type="datetimeFigureOut">
              <a:rPr lang="en-US" smtClean="0"/>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timing/>
</p:sldLayout>
</file>

<file path=ppt/slideLayouts/slideLayout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timing/>
</p:sldLayout>
</file>

<file path=ppt/slideLayouts/slideLayout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Content Placeholder 2" title=""/>
          <p:cNvSpPr>
            <a:spLocks noGrp="1"/>
          </p:cNvSpPr>
          <p:nvPr>
            <p:ph idx="1"/>
          </p:nvPr>
        </p:nvSpPr>
        <p:spPr/>
        <p:txBody>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C14D6CFB-1EA3-4881-8ADD-F58EEF2C74EC}"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timing/>
</p:sldLayout>
</file>

<file path=ppt/slideLayouts/slideLayout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timing/>
</p:sldLayout>
</file>

<file path=ppt/slideLayouts/slideLayout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timing/>
</p:sldLayout>
</file>

<file path=ppt/slideLayouts/slideLayout2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timing/>
</p:sldLayout>
</file>

<file path=ppt/slideLayouts/slideLayout2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timing/>
</p:sldLayout>
</file>

<file path=ppt/slideLayouts/slideLayout2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timing/>
</p:sldLayout>
</file>

<file path=ppt/slideLayouts/slideLayout2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timing/>
</p:sldLayout>
</file>

<file path=ppt/slideLayouts/slideLayout2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timing/>
</p:sldLayout>
</file>

<file path=ppt/slideLayouts/slideLayout2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timing/>
</p:sldLayout>
</file>

<file path=ppt/slideLayouts/slideLayout2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p>
            <a:fld id="{1D8BD707-D9CF-40AE-B4C6-C98DA3205C09}" type="datetimeFigureOut">
              <a:rPr lang="en-US" smtClean="0"/>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title=""/>
        <p:cNvGrpSpPr/>
        <p:nvPr/>
      </p:nvGrpSpPr>
      <p:grpSpPr>
        <a:xfrm>
          <a:off x="0" y="0"/>
          <a:ext cx="0" cy="0"/>
        </a:xfrm>
      </p:grpSpPr>
      <p:sp>
        <p:nvSpPr>
          <p:cNvPr id="2" name="Title 1" title=""/>
          <p:cNvSpPr>
            <a:spLocks noGrp="1"/>
          </p:cNvSpPr>
          <p:nvPr>
            <p:ph type="title"/>
          </p:nvPr>
        </p:nvSpPr>
        <p:spPr/>
        <p:txBody>
          <a:bodyPr anchor="t"/>
          <a:lstStyle>
            <a:lvl1pPr algn="l">
              <a:defRPr sz="4000" b="1" cap="all"/>
            </a:lvl1pPr>
          </a:lstStyle>
          <a:p>
            <a:r>
              <a:rPr lang="en-US" smtClean="0"/>
              <a:t>Click to edit Master title style</a:t>
            </a:r>
            <a:endParaRPr lang="en-US"/>
          </a:p>
        </p:txBody>
      </p:sp>
      <p:sp>
        <p:nvSpPr>
          <p:cNvPr id="3" name="Text Placeholder 2" title=""/>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smtClean="0"/>
              <a:t>Click to edit Master text styles</a:t>
            </a:r>
          </a:p>
        </p:txBody>
      </p:sp>
      <p:sp>
        <p:nvSpPr>
          <p:cNvPr id="4" name="Date Placeholder 3" title=""/>
          <p:cNvSpPr>
            <a:spLocks noGrp="1"/>
          </p:cNvSpPr>
          <p:nvPr>
            <p:ph type="dt" sz="half" idx="2"/>
          </p:nvPr>
        </p:nvSpPr>
        <p:spPr/>
        <p:txBody>
          <a:bodyPr/>
          <a:lstStyle/>
          <a:p>
            <a:fld id="{03487498-2106-4A38-BB92-9A25451ADED3}"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3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timing/>
</p:sldLayout>
</file>

<file path=ppt/slideLayouts/slideLayout3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timing/>
</p:sldLayout>
</file>

<file path=ppt/slideLayouts/slideLayout3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timing/>
</p:sldLayout>
</file>

<file path=ppt/slideLayouts/slideLayout3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timing/>
</p:sldLayout>
</file>

<file path=ppt/slideLayouts/slideLayout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Content Placeholder 2" title=""/>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title=""/>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title=""/>
          <p:cNvSpPr>
            <a:spLocks noGrp="1"/>
          </p:cNvSpPr>
          <p:nvPr>
            <p:ph type="dt" sz="half" idx="3"/>
          </p:nvPr>
        </p:nvSpPr>
        <p:spPr/>
        <p:txBody>
          <a:bodyPr/>
          <a:lstStyle/>
          <a:p>
            <a:fld id="{DB990C5B-D5B0-471B-8964-AAF480C3316D}"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Text Placeholder 2" title=""/>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4" name="Content Placeholder 3" title=""/>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title=""/>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6" name="Content Placeholder 5" title=""/>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title=""/>
          <p:cNvSpPr>
            <a:spLocks noGrp="1"/>
          </p:cNvSpPr>
          <p:nvPr>
            <p:ph type="dt" sz="half" idx="5"/>
          </p:nvPr>
        </p:nvSpPr>
        <p:spPr/>
        <p:txBody>
          <a:bodyPr/>
          <a:lstStyle/>
          <a:p>
            <a:fld id="{9F777A9E-7B55-4D76-8E17-C5B8A04EFD2E}" type="datetimeFigureOut">
              <a:rPr lang="en-US" smtClean="0"/>
              <a:t>11/7/2009</a:t>
            </a:fld>
            <a:endParaRPr lang="en-US"/>
          </a:p>
        </p:txBody>
      </p:sp>
      <p:sp>
        <p:nvSpPr>
          <p:cNvPr id="8" name="Footer Placeholder 7" title=""/>
          <p:cNvSpPr>
            <a:spLocks noGrp="1"/>
          </p:cNvSpPr>
          <p:nvPr>
            <p:ph type="ftr" sz="quarter" idx="6"/>
          </p:nvPr>
        </p:nvSpPr>
        <p:spPr/>
        <p:txBody>
          <a:bodyPr/>
          <a:lstStyle/>
          <a:p>
            <a:endParaRPr lang="en-US"/>
          </a:p>
        </p:txBody>
      </p:sp>
      <p:sp>
        <p:nvSpPr>
          <p:cNvPr id="9" name="Slide Number Placeholder 8" title=""/>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Date Placeholder 2" title=""/>
          <p:cNvSpPr>
            <a:spLocks noGrp="1"/>
          </p:cNvSpPr>
          <p:nvPr>
            <p:ph type="dt" sz="half" idx="1"/>
          </p:nvPr>
        </p:nvSpPr>
        <p:spPr/>
        <p:txBody>
          <a:bodyPr/>
          <a:lstStyle/>
          <a:p>
            <a:fld id="{E9A5E3D8-20F6-469D-B28E-7096BF5A6783}" type="datetimeFigureOut">
              <a:rPr lang="en-US" smtClean="0"/>
              <a:t>11/7/2009</a:t>
            </a:fld>
            <a:endParaRPr lang="en-US"/>
          </a:p>
        </p:txBody>
      </p:sp>
      <p:sp>
        <p:nvSpPr>
          <p:cNvPr id="4" name="Footer Placeholder 3" title=""/>
          <p:cNvSpPr>
            <a:spLocks noGrp="1"/>
          </p:cNvSpPr>
          <p:nvPr>
            <p:ph type="ftr" sz="quarter" idx="2"/>
          </p:nvPr>
        </p:nvSpPr>
        <p:spPr/>
        <p:txBody>
          <a:bodyPr/>
          <a:lstStyle/>
          <a:p>
            <a:endParaRPr lang="en-US"/>
          </a:p>
        </p:txBody>
      </p:sp>
      <p:sp>
        <p:nvSpPr>
          <p:cNvPr id="5" name="Slide Number Placeholder 4" title=""/>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title=""/>
        <p:cNvGrpSpPr/>
        <p:nvPr/>
      </p:nvGrpSpPr>
      <p:grpSpPr>
        <a:xfrm>
          <a:off x="0" y="0"/>
          <a:ext cx="0" cy="0"/>
        </a:xfrm>
      </p:grpSpPr>
      <p:sp>
        <p:nvSpPr>
          <p:cNvPr id="2" name="Date Placeholder 1" title=""/>
          <p:cNvSpPr>
            <a:spLocks noGrp="1"/>
          </p:cNvSpPr>
          <p:nvPr>
            <p:ph type="dt" sz="half"/>
          </p:nvPr>
        </p:nvSpPr>
        <p:spPr/>
        <p:txBody>
          <a:bodyPr/>
          <a:lstStyle/>
          <a:p>
            <a:fld id="{2878E70F-C5FC-431A-B5C0-4AFF1DD72E5C}" type="datetimeFigureOut">
              <a:rPr lang="en-US" smtClean="0"/>
              <a:t>11/7/2009</a:t>
            </a:fld>
            <a:endParaRPr lang="en-US"/>
          </a:p>
        </p:txBody>
      </p:sp>
      <p:sp>
        <p:nvSpPr>
          <p:cNvPr id="3" name="Footer Placeholder 2" title=""/>
          <p:cNvSpPr>
            <a:spLocks noGrp="1"/>
          </p:cNvSpPr>
          <p:nvPr>
            <p:ph type="ftr" sz="quarter" idx="1"/>
          </p:nvPr>
        </p:nvSpPr>
        <p:spPr/>
        <p:txBody>
          <a:bodyPr/>
          <a:lstStyle/>
          <a:p>
            <a:endParaRPr lang="en-US"/>
          </a:p>
        </p:txBody>
      </p:sp>
      <p:sp>
        <p:nvSpPr>
          <p:cNvPr id="4" name="Slide Number Placeholder 3" title=""/>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title=""/>
        <p:cNvGrpSpPr/>
        <p:nvPr/>
      </p:nvGrpSpPr>
      <p:grpSpPr>
        <a:xfrm>
          <a:off x="0" y="0"/>
          <a:ext cx="0" cy="0"/>
        </a:xfrm>
      </p:grpSpPr>
      <p:sp>
        <p:nvSpPr>
          <p:cNvPr id="2" name="Title 1" title=""/>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Content Placeholder 2" title=""/>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title=""/>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title=""/>
          <p:cNvSpPr>
            <a:spLocks noGrp="1"/>
          </p:cNvSpPr>
          <p:nvPr>
            <p:ph type="dt" sz="half" idx="3"/>
          </p:nvPr>
        </p:nvSpPr>
        <p:spPr/>
        <p:txBody>
          <a:bodyPr/>
          <a:lstStyle/>
          <a:p>
            <a:fld id="{351F758F-823F-48CD-A512-4D66E7F7BC52}"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title=""/>
        <p:cNvGrpSpPr/>
        <p:nvPr/>
      </p:nvGrpSpPr>
      <p:grpSpPr>
        <a:xfrm>
          <a:off x="0" y="0"/>
          <a:ext cx="0" cy="0"/>
        </a:xfrm>
      </p:grpSpPr>
      <p:sp>
        <p:nvSpPr>
          <p:cNvPr id="2" name="Title 1" title=""/>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Picture Placeholder 2" title=""/>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title=""/>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title=""/>
          <p:cNvSpPr>
            <a:spLocks noGrp="1"/>
          </p:cNvSpPr>
          <p:nvPr>
            <p:ph type="dt" sz="half" idx="3"/>
          </p:nvPr>
        </p:nvSpPr>
        <p:spPr/>
        <p:txBody>
          <a:bodyPr/>
          <a:lstStyle/>
          <a:p>
            <a:fld id="{77860304-D289-4DA7-93C2-1B3EFA582D1F}"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_rels/slideMaster2.xml.rels>&#65279;<?xml version="1.0" encoding="utf-8" standalone="yes"?><Relationships xmlns="http://schemas.openxmlformats.org/package/2006/relationships"><Relationship Id="rId1" Type="http://schemas.openxmlformats.org/officeDocument/2006/relationships/slideLayout" Target="../slideLayouts/slideLayout12.xml" /><Relationship Id="rId10" Type="http://schemas.openxmlformats.org/officeDocument/2006/relationships/slideLayout" Target="../slideLayouts/slideLayout21.xml" /><Relationship Id="rId11" Type="http://schemas.openxmlformats.org/officeDocument/2006/relationships/slideLayout" Target="../slideLayouts/slideLayout22.xml" /><Relationship Id="rId12" Type="http://schemas.openxmlformats.org/officeDocument/2006/relationships/theme" Target="../theme/theme2.xml" /><Relationship Id="rId2" Type="http://schemas.openxmlformats.org/officeDocument/2006/relationships/slideLayout" Target="../slideLayouts/slideLayout13.xml" /><Relationship Id="rId3" Type="http://schemas.openxmlformats.org/officeDocument/2006/relationships/slideLayout" Target="../slideLayouts/slideLayout14.xml" /><Relationship Id="rId4" Type="http://schemas.openxmlformats.org/officeDocument/2006/relationships/slideLayout" Target="../slideLayouts/slideLayout15.xml" /><Relationship Id="rId5" Type="http://schemas.openxmlformats.org/officeDocument/2006/relationships/slideLayout" Target="../slideLayouts/slideLayout16.xml" /><Relationship Id="rId6" Type="http://schemas.openxmlformats.org/officeDocument/2006/relationships/slideLayout" Target="../slideLayouts/slideLayout17.xml" /><Relationship Id="rId7" Type="http://schemas.openxmlformats.org/officeDocument/2006/relationships/slideLayout" Target="../slideLayouts/slideLayout18.xml" /><Relationship Id="rId8" Type="http://schemas.openxmlformats.org/officeDocument/2006/relationships/slideLayout" Target="../slideLayouts/slideLayout19.xml" /><Relationship Id="rId9" Type="http://schemas.openxmlformats.org/officeDocument/2006/relationships/slideLayout" Target="../slideLayouts/slideLayout20.xml" /></Relationships>
</file>

<file path=ppt/slideMasters/_rels/slideMaster3.xml.rels>&#65279;<?xml version="1.0" encoding="utf-8" standalone="yes"?><Relationships xmlns="http://schemas.openxmlformats.org/package/2006/relationships"><Relationship Id="rId1" Type="http://schemas.openxmlformats.org/officeDocument/2006/relationships/slideLayout" Target="../slideLayouts/slideLayout23.xml" /><Relationship Id="rId10" Type="http://schemas.openxmlformats.org/officeDocument/2006/relationships/slideLayout" Target="../slideLayouts/slideLayout32.xml" /><Relationship Id="rId11" Type="http://schemas.openxmlformats.org/officeDocument/2006/relationships/slideLayout" Target="../slideLayouts/slideLayout33.xml" /><Relationship Id="rId12" Type="http://schemas.openxmlformats.org/officeDocument/2006/relationships/theme" Target="../theme/theme3.xml" /><Relationship Id="rId2" Type="http://schemas.openxmlformats.org/officeDocument/2006/relationships/slideLayout" Target="../slideLayouts/slideLayout24.xml" /><Relationship Id="rId3" Type="http://schemas.openxmlformats.org/officeDocument/2006/relationships/slideLayout" Target="../slideLayouts/slideLayout25.xml" /><Relationship Id="rId4" Type="http://schemas.openxmlformats.org/officeDocument/2006/relationships/slideLayout" Target="../slideLayouts/slideLayout26.xml" /><Relationship Id="rId5" Type="http://schemas.openxmlformats.org/officeDocument/2006/relationships/slideLayout" Target="../slideLayouts/slideLayout27.xml" /><Relationship Id="rId6" Type="http://schemas.openxmlformats.org/officeDocument/2006/relationships/slideLayout" Target="../slideLayouts/slideLayout28.xml" /><Relationship Id="rId7" Type="http://schemas.openxmlformats.org/officeDocument/2006/relationships/slideLayout" Target="../slideLayouts/slideLayout29.xml" /><Relationship Id="rId8" Type="http://schemas.openxmlformats.org/officeDocument/2006/relationships/slideLayout" Target="../slideLayouts/slideLayout30.xml" /><Relationship Id="rId9" Type="http://schemas.openxmlformats.org/officeDocument/2006/relationships/slideLayout" Target="../slideLayouts/slideLayout31.xml" /></Relationships>
</file>

<file path=ppt/slideMasters/slideMaster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title=""/>
        <p:cNvGrpSpPr/>
        <p:nvPr/>
      </p:nvGrpSpPr>
      <p:grpSpPr>
        <a:xfrm>
          <a:off x="0" y="0"/>
          <a:ext cx="0" cy="0"/>
        </a:xfrm>
      </p:grpSpPr>
      <p:sp>
        <p:nvSpPr>
          <p:cNvPr id="2" name="Title Placeholder 1" title=""/>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title=""/>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11/7/2009</a:t>
            </a:fld>
            <a:endParaRPr lang="en-US"/>
          </a:p>
        </p:txBody>
      </p:sp>
      <p:sp>
        <p:nvSpPr>
          <p:cNvPr id="5" name="Footer Placeholder 4" title=""/>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title=""/>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8BD707-D9CF-40AE-B4C6-C98DA3205C09}" type="datetimeFigureOut">
              <a:rPr lang="en-US" smtClean="0"/>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8BD707-D9CF-40AE-B4C6-C98DA3205C09}" type="datetimeFigureOut">
              <a:rPr lang="en-US" smtClean="0"/>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png" /><Relationship Id="rId3" Type="http://schemas.openxmlformats.org/officeDocument/2006/relationships/image" Target="../media/image2.svg" /><Relationship Id="rId4" Type="http://schemas.openxmlformats.org/officeDocument/2006/relationships/image" Target="../media/image3.png" /><Relationship Id="rId5" Type="http://schemas.openxmlformats.org/officeDocument/2006/relationships/image" Target="../media/image4.svg" /><Relationship Id="rId6" Type="http://schemas.openxmlformats.org/officeDocument/2006/relationships/image" Target="../media/image5.png" /><Relationship Id="rId7" Type="http://schemas.openxmlformats.org/officeDocument/2006/relationships/image" Target="../media/image6.svg"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0.png" /><Relationship Id="rId3" Type="http://schemas.openxmlformats.org/officeDocument/2006/relationships/image" Target="../media/image21.png"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2.png" /><Relationship Id="rId3" Type="http://schemas.openxmlformats.org/officeDocument/2006/relationships/image" Target="../media/image23.svg" /><Relationship Id="rId4" Type="http://schemas.openxmlformats.org/officeDocument/2006/relationships/image" Target="../media/image24.png" /><Relationship Id="rId5" Type="http://schemas.openxmlformats.org/officeDocument/2006/relationships/image" Target="../media/image25.svg"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6.png"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7.png" /><Relationship Id="rId3" Type="http://schemas.openxmlformats.org/officeDocument/2006/relationships/image" Target="../media/image28.png" /><Relationship Id="rId4" Type="http://schemas.openxmlformats.org/officeDocument/2006/relationships/image" Target="../media/image29.png" /><Relationship Id="rId5" Type="http://schemas.openxmlformats.org/officeDocument/2006/relationships/image" Target="../media/image30.png" /><Relationship Id="rId6" Type="http://schemas.openxmlformats.org/officeDocument/2006/relationships/image" Target="../media/image31.png"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7.png" /><Relationship Id="rId3" Type="http://schemas.openxmlformats.org/officeDocument/2006/relationships/image" Target="../media/image8.svg" /><Relationship Id="rId4" Type="http://schemas.openxmlformats.org/officeDocument/2006/relationships/image" Target="../media/image26.png"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1.png" /><Relationship Id="rId3" Type="http://schemas.openxmlformats.org/officeDocument/2006/relationships/image" Target="../media/image2.svg" /><Relationship Id="rId4" Type="http://schemas.openxmlformats.org/officeDocument/2006/relationships/image" Target="../media/image3.png" /><Relationship Id="rId5" Type="http://schemas.openxmlformats.org/officeDocument/2006/relationships/image" Target="../media/image4.svg" /><Relationship Id="rId6" Type="http://schemas.openxmlformats.org/officeDocument/2006/relationships/image" Target="../media/image5.png" /><Relationship Id="rId7" Type="http://schemas.openxmlformats.org/officeDocument/2006/relationships/image" Target="../media/image6.svg"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9.png" /><Relationship Id="rId3" Type="http://schemas.openxmlformats.org/officeDocument/2006/relationships/image" Target="../media/image10.svg" /><Relationship Id="rId4" Type="http://schemas.openxmlformats.org/officeDocument/2006/relationships/image" Target="../media/image3.png" /><Relationship Id="rId5" Type="http://schemas.openxmlformats.org/officeDocument/2006/relationships/image" Target="../media/image4.svg"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9.png" /><Relationship Id="rId3" Type="http://schemas.openxmlformats.org/officeDocument/2006/relationships/image" Target="../media/image10.svg" /><Relationship Id="rId4" Type="http://schemas.openxmlformats.org/officeDocument/2006/relationships/image" Target="../media/image3.png" /><Relationship Id="rId5" Type="http://schemas.openxmlformats.org/officeDocument/2006/relationships/image" Target="../media/image4.svg" /><Relationship Id="rId6" Type="http://schemas.openxmlformats.org/officeDocument/2006/relationships/image" Target="../media/image32.png"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9.png" /><Relationship Id="rId3" Type="http://schemas.openxmlformats.org/officeDocument/2006/relationships/image" Target="../media/image10.svg" /><Relationship Id="rId4" Type="http://schemas.openxmlformats.org/officeDocument/2006/relationships/image" Target="../media/image3.png" /><Relationship Id="rId5" Type="http://schemas.openxmlformats.org/officeDocument/2006/relationships/image" Target="../media/image4.svg" /><Relationship Id="rId6" Type="http://schemas.openxmlformats.org/officeDocument/2006/relationships/image" Target="../media/image33.png" /><Relationship Id="rId7" Type="http://schemas.openxmlformats.org/officeDocument/2006/relationships/image" Target="../media/image34.png" /><Relationship Id="rId8" Type="http://schemas.openxmlformats.org/officeDocument/2006/relationships/image" Target="../media/image35.png"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9.png" /><Relationship Id="rId3" Type="http://schemas.openxmlformats.org/officeDocument/2006/relationships/image" Target="../media/image10.svg" /><Relationship Id="rId4" Type="http://schemas.openxmlformats.org/officeDocument/2006/relationships/image" Target="../media/image3.png" /><Relationship Id="rId5" Type="http://schemas.openxmlformats.org/officeDocument/2006/relationships/image" Target="../media/image4.svg" /><Relationship Id="rId6" Type="http://schemas.openxmlformats.org/officeDocument/2006/relationships/image" Target="../media/image36.png" /><Relationship Id="rId7" Type="http://schemas.openxmlformats.org/officeDocument/2006/relationships/image" Target="../media/image37.png" /><Relationship Id="rId8" Type="http://schemas.openxmlformats.org/officeDocument/2006/relationships/image" Target="../media/image38.png"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7.png" /><Relationship Id="rId3" Type="http://schemas.openxmlformats.org/officeDocument/2006/relationships/image" Target="../media/image8.svg"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9.png" /><Relationship Id="rId3" Type="http://schemas.openxmlformats.org/officeDocument/2006/relationships/image" Target="../media/image10.svg" /><Relationship Id="rId4" Type="http://schemas.openxmlformats.org/officeDocument/2006/relationships/image" Target="../media/image3.png" /><Relationship Id="rId5" Type="http://schemas.openxmlformats.org/officeDocument/2006/relationships/image" Target="../media/image4.svg" /><Relationship Id="rId6" Type="http://schemas.openxmlformats.org/officeDocument/2006/relationships/image" Target="../media/image39.png"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9.png" /><Relationship Id="rId3" Type="http://schemas.openxmlformats.org/officeDocument/2006/relationships/image" Target="../media/image10.svg" /><Relationship Id="rId4" Type="http://schemas.openxmlformats.org/officeDocument/2006/relationships/image" Target="../media/image3.png" /><Relationship Id="rId5" Type="http://schemas.openxmlformats.org/officeDocument/2006/relationships/image" Target="../media/image4.svg" /><Relationship Id="rId6" Type="http://schemas.openxmlformats.org/officeDocument/2006/relationships/image" Target="../media/image40.png"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9.png" /><Relationship Id="rId3" Type="http://schemas.openxmlformats.org/officeDocument/2006/relationships/image" Target="../media/image10.svg" /><Relationship Id="rId4" Type="http://schemas.openxmlformats.org/officeDocument/2006/relationships/image" Target="../media/image3.png" /><Relationship Id="rId5" Type="http://schemas.openxmlformats.org/officeDocument/2006/relationships/image" Target="../media/image4.svg" /><Relationship Id="rId6" Type="http://schemas.openxmlformats.org/officeDocument/2006/relationships/image" Target="../media/image41.png" /><Relationship Id="rId7" Type="http://schemas.openxmlformats.org/officeDocument/2006/relationships/image" Target="../media/image42.png"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9.png" /><Relationship Id="rId3" Type="http://schemas.openxmlformats.org/officeDocument/2006/relationships/image" Target="../media/image10.svg" /><Relationship Id="rId4" Type="http://schemas.openxmlformats.org/officeDocument/2006/relationships/image" Target="../media/image11.png" /><Relationship Id="rId5" Type="http://schemas.openxmlformats.org/officeDocument/2006/relationships/image" Target="../media/image12.svg" /><Relationship Id="rId6" Type="http://schemas.openxmlformats.org/officeDocument/2006/relationships/image" Target="../media/image13.png"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7.png" /><Relationship Id="rId3" Type="http://schemas.openxmlformats.org/officeDocument/2006/relationships/image" Target="../media/image8.svg" /><Relationship Id="rId4" Type="http://schemas.openxmlformats.org/officeDocument/2006/relationships/image" Target="../media/image14.png"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7.png" /><Relationship Id="rId3" Type="http://schemas.openxmlformats.org/officeDocument/2006/relationships/image" Target="../media/image8.svg" /><Relationship Id="rId4" Type="http://schemas.openxmlformats.org/officeDocument/2006/relationships/image" Target="../media/image15.png"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7.png" /><Relationship Id="rId3" Type="http://schemas.openxmlformats.org/officeDocument/2006/relationships/image" Target="../media/image8.svg" /><Relationship Id="rId4" Type="http://schemas.openxmlformats.org/officeDocument/2006/relationships/image" Target="../media/image16.png"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7.png"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8.png"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9.png" /></Relationships>
</file>

<file path=ppt/slides/slide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Freeform 2"/>
          <p:cNvSpPr/>
          <p:nvPr/>
        </p:nvSpPr>
        <p:spPr>
          <a:xfrm>
            <a:off x="-1320061" y="1028700"/>
            <a:ext cx="4411594" cy="5390968"/>
          </a:xfrm>
          <a:custGeom>
            <a:rect l="l" t="t" r="r" b="b"/>
            <a:pathLst>
              <a:path w="4411594" h="5390968">
                <a:moveTo>
                  <a:pt x="0" y="0"/>
                </a:moveTo>
                <a:lnTo>
                  <a:pt x="4411594" y="0"/>
                </a:lnTo>
                <a:lnTo>
                  <a:pt x="4411594" y="5390968"/>
                </a:lnTo>
                <a:lnTo>
                  <a:pt x="0" y="53909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 name="Freeform 3"/>
          <p:cNvSpPr/>
          <p:nvPr/>
        </p:nvSpPr>
        <p:spPr>
          <a:xfrm>
            <a:off x="12552859" y="8160527"/>
            <a:ext cx="3189599" cy="1589000"/>
          </a:xfrm>
          <a:custGeom>
            <a:rect l="l" t="t" r="r" b="b"/>
            <a:pathLst>
              <a:path w="3189599" h="1589000">
                <a:moveTo>
                  <a:pt x="0" y="0"/>
                </a:moveTo>
                <a:lnTo>
                  <a:pt x="3189599" y="0"/>
                </a:lnTo>
                <a:lnTo>
                  <a:pt x="3189599" y="1589000"/>
                </a:lnTo>
                <a:lnTo>
                  <a:pt x="0" y="1589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4" name="Freeform 4"/>
          <p:cNvSpPr/>
          <p:nvPr/>
        </p:nvSpPr>
        <p:spPr>
          <a:xfrm>
            <a:off x="2042725" y="2773045"/>
            <a:ext cx="2097616" cy="1044994"/>
          </a:xfrm>
          <a:custGeom>
            <a:rect l="l" t="t" r="r" b="b"/>
            <a:pathLst>
              <a:path w="2097616" h="1044994">
                <a:moveTo>
                  <a:pt x="0" y="0"/>
                </a:moveTo>
                <a:lnTo>
                  <a:pt x="2097616" y="0"/>
                </a:lnTo>
                <a:lnTo>
                  <a:pt x="2097616" y="1044995"/>
                </a:lnTo>
                <a:lnTo>
                  <a:pt x="0" y="10449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5" name="AutoShape 5"/>
          <p:cNvSpPr/>
          <p:nvPr/>
        </p:nvSpPr>
        <p:spPr>
          <a:xfrm rot="-2386809">
            <a:off x="13714989" y="8040872"/>
            <a:ext cx="1382246" cy="239309"/>
          </a:xfrm>
          <a:prstGeom prst="rect">
            <a:avLst/>
          </a:prstGeom>
          <a:solidFill>
            <a:srgbClr val="6422B8"/>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nvGrpSpPr>
          <p:cNvPr id="6" name="Group 6"/>
          <p:cNvGrpSpPr/>
          <p:nvPr/>
        </p:nvGrpSpPr>
        <p:grpSpPr>
          <a:xfrm>
            <a:off x="15742458" y="2216953"/>
            <a:ext cx="1516842" cy="1516842"/>
            <a:chExt cx="6350000" cy="6350000"/>
          </a:xfrm>
        </p:grpSpPr>
        <p:sp>
          <p:nvSpPr>
            <p:cNvPr id="7" name="Freeform 7"/>
            <p:cNvSpPr/>
            <p:nvPr/>
          </p:nvSpPr>
          <p:spPr>
            <a:xfrm>
              <a:off x="14167" y="0"/>
              <a:ext cx="6321665" cy="6350000"/>
            </a:xfrm>
            <a:custGeom>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B48AB"/>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grpSp>
        <p:nvGrpSpPr>
          <p:cNvPr id="8" name="Group 8"/>
          <p:cNvGrpSpPr/>
          <p:nvPr/>
        </p:nvGrpSpPr>
        <p:grpSpPr>
          <a:xfrm>
            <a:off x="2387926" y="3555281"/>
            <a:ext cx="13512149" cy="3176438"/>
            <a:chExt cx="18016200" cy="4235251"/>
          </a:xfrm>
        </p:grpSpPr>
        <p:sp>
          <p:nvSpPr>
            <p:cNvPr id="9" name="TextBox 9"/>
            <p:cNvSpPr txBox="1"/>
            <p:nvPr/>
          </p:nvSpPr>
          <p:spPr>
            <a:xfrm>
              <a:off x="0" y="114300"/>
              <a:ext cx="18016200" cy="317708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6074"/>
                </a:lnSpc>
              </a:pPr>
              <a:r>
                <a:rPr lang="en-US" sz="6074">
                  <a:solidFill>
                    <a:srgbClr val="1B1B1B"/>
                  </a:solidFill>
                  <a:latin typeface="Poppins Medium Bold"/>
                </a:rPr>
                <a:t>Matrix Models in Population Dynamics: Exploring Structure and Applications</a:t>
              </a:r>
            </a:p>
          </p:txBody>
        </p:sp>
        <p:sp>
          <p:nvSpPr>
            <p:cNvPr id="10" name="TextBox 10"/>
            <p:cNvSpPr txBox="1"/>
            <p:nvPr/>
          </p:nvSpPr>
          <p:spPr>
            <a:xfrm>
              <a:off x="2842772" y="3502971"/>
              <a:ext cx="12330656" cy="73228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267"/>
                </a:lnSpc>
              </a:pPr>
              <a:r>
                <a:rPr lang="en-US" sz="1619">
                  <a:solidFill>
                    <a:srgbClr val="1B1B1B"/>
                  </a:solidFill>
                  <a:latin typeface="Poppins Light Bold"/>
                </a:rPr>
                <a:t>By Aryaman, Siddharth and Sujal</a:t>
              </a:r>
            </a:p>
            <a:p>
              <a:pPr algn="ctr">
                <a:lnSpc>
                  <a:spcPts val="2267"/>
                </a:lnSpc>
              </a:pPr>
              <a:r>
                <a:rPr lang="en-US" sz="1619">
                  <a:solidFill>
                    <a:srgbClr val="1B1B1B"/>
                  </a:solidFill>
                  <a:latin typeface="Poppins Light Bold"/>
                </a:rPr>
                <a:t>Team 49</a:t>
              </a:r>
            </a:p>
          </p:txBody>
        </p:sp>
      </p:grpSp>
    </p:spTree>
  </p:cSld>
  <p:clrMapOvr>
    <a:masterClrMapping/>
  </p:clrMapOvr>
  <p:transition/>
  <p:timing/>
</p:sld>
</file>

<file path=ppt/slides/slide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extBox 2"/>
          <p:cNvSpPr txBox="1"/>
          <p:nvPr/>
        </p:nvSpPr>
        <p:spPr>
          <a:xfrm>
            <a:off x="570501" y="3878358"/>
            <a:ext cx="17146998" cy="3958013"/>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ts val="3962"/>
              </a:lnSpc>
            </a:pPr>
          </a:p>
          <a:p>
            <a:pPr algn="ctr">
              <a:lnSpc>
                <a:spcPts val="3962"/>
              </a:lnSpc>
            </a:pPr>
            <a:r>
              <a:rPr lang="en-US" sz="2830">
                <a:solidFill>
                  <a:srgbClr val="000000"/>
                </a:solidFill>
                <a:latin typeface="Canva Sans Bold"/>
              </a:rPr>
              <a:t>A population's age-class structure is depicted using circles representing different age classes. Horizontal arrows show survival probabilities between age classes, while curved arrows represent births entering the first age class. Age classes 2, 3, and 4 are capable of reproduction, while age class 1 does not reproduce. Modification would be necessary if only age class 4 individuals reproduced.</a:t>
            </a:r>
          </a:p>
          <a:p>
            <a:pPr algn="ctr">
              <a:lnSpc>
                <a:spcPts val="3962"/>
              </a:lnSpc>
            </a:pPr>
            <a:endParaRPr lang="en-US" sz="2830">
              <a:solidFill>
                <a:srgbClr val="000000"/>
              </a:solidFill>
              <a:latin typeface="Canva Sans Bold"/>
            </a:endParaRPr>
          </a:p>
          <a:p>
            <a:pPr algn="ctr">
              <a:lnSpc>
                <a:spcPts val="3962"/>
              </a:lnSpc>
            </a:pPr>
            <a:endParaRPr lang="en-US" sz="2830">
              <a:solidFill>
                <a:srgbClr val="000000"/>
              </a:solidFill>
              <a:latin typeface="Canva Sans Bold"/>
            </a:endParaRPr>
          </a:p>
        </p:txBody>
      </p:sp>
      <p:sp>
        <p:nvSpPr>
          <p:cNvPr id="3" name="Freeform 3"/>
          <p:cNvSpPr/>
          <p:nvPr/>
        </p:nvSpPr>
        <p:spPr>
          <a:xfrm>
            <a:off x="4961400" y="1408976"/>
            <a:ext cx="7804687" cy="3037292"/>
          </a:xfrm>
          <a:custGeom>
            <a:rect l="l" t="t" r="r" b="b"/>
            <a:pathLst>
              <a:path w="7804687" h="3037292">
                <a:moveTo>
                  <a:pt x="0" y="0"/>
                </a:moveTo>
                <a:lnTo>
                  <a:pt x="7804687" y="0"/>
                </a:lnTo>
                <a:lnTo>
                  <a:pt x="7804687" y="3037292"/>
                </a:lnTo>
                <a:lnTo>
                  <a:pt x="0" y="3037292"/>
                </a:lnTo>
                <a:lnTo>
                  <a:pt x="0" y="0"/>
                </a:lnTo>
                <a:close/>
              </a:path>
            </a:pathLst>
          </a:custGeom>
          <a:blipFill>
            <a:blip r:embed="rId2"/>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4" name="Freeform 4"/>
          <p:cNvSpPr/>
          <p:nvPr/>
        </p:nvSpPr>
        <p:spPr>
          <a:xfrm>
            <a:off x="5271146" y="7236079"/>
            <a:ext cx="7988431" cy="3401772"/>
          </a:xfrm>
          <a:custGeom>
            <a:rect l="l" t="t" r="r" b="b"/>
            <a:pathLst>
              <a:path w="7988431" h="3401772">
                <a:moveTo>
                  <a:pt x="0" y="0"/>
                </a:moveTo>
                <a:lnTo>
                  <a:pt x="7988431" y="0"/>
                </a:lnTo>
                <a:lnTo>
                  <a:pt x="7988431" y="3401772"/>
                </a:lnTo>
                <a:lnTo>
                  <a:pt x="0" y="3401772"/>
                </a:lnTo>
                <a:lnTo>
                  <a:pt x="0" y="0"/>
                </a:lnTo>
                <a:close/>
              </a:path>
            </a:pathLst>
          </a:custGeom>
          <a:blipFill>
            <a:blip r:embed="rId3"/>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5" name="TextBox 5"/>
          <p:cNvSpPr txBox="1"/>
          <p:nvPr/>
        </p:nvSpPr>
        <p:spPr>
          <a:xfrm>
            <a:off x="3846767" y="110235"/>
            <a:ext cx="10594466" cy="1298741"/>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0671"/>
              </a:lnSpc>
            </a:pPr>
            <a:r>
              <a:rPr lang="en-US" sz="7622">
                <a:solidFill>
                  <a:srgbClr val="000000"/>
                </a:solidFill>
                <a:latin typeface="Canva Sans Bold"/>
              </a:rPr>
              <a:t>Stable Age Distibution</a:t>
            </a:r>
          </a:p>
        </p:txBody>
      </p:sp>
    </p:spTree>
  </p:cSld>
  <p:clrMapOvr>
    <a:masterClrMapping/>
  </p:clrMapOvr>
  <p:transition/>
  <p:timing/>
</p:sld>
</file>

<file path=ppt/slides/slide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grpSp>
        <p:nvGrpSpPr>
          <p:cNvPr id="2" name="Group 2"/>
          <p:cNvGrpSpPr/>
          <p:nvPr/>
        </p:nvGrpSpPr>
        <p:grpSpPr>
          <a:xfrm>
            <a:off x="14104393" y="-1801593"/>
            <a:ext cx="3154907" cy="3154907"/>
            <a:chExt cx="6350000" cy="6350000"/>
          </a:xfrm>
        </p:grpSpPr>
        <p:sp>
          <p:nvSpPr>
            <p:cNvPr id="3" name="Freeform 3"/>
            <p:cNvSpPr/>
            <p:nvPr/>
          </p:nvSpPr>
          <p:spPr>
            <a:xfrm>
              <a:off x="14167" y="0"/>
              <a:ext cx="6321665" cy="6350000"/>
            </a:xfrm>
            <a:custGeom>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738E"/>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sp>
        <p:nvSpPr>
          <p:cNvPr id="4" name="Freeform 4"/>
          <p:cNvSpPr/>
          <p:nvPr/>
        </p:nvSpPr>
        <p:spPr>
          <a:xfrm>
            <a:off x="11574477" y="9656821"/>
            <a:ext cx="2529916" cy="1260358"/>
          </a:xfrm>
          <a:custGeom>
            <a:rect l="l" t="t" r="r" b="b"/>
            <a:pathLst>
              <a:path w="2529916" h="1260358">
                <a:moveTo>
                  <a:pt x="0" y="0"/>
                </a:moveTo>
                <a:lnTo>
                  <a:pt x="2529916" y="0"/>
                </a:lnTo>
                <a:lnTo>
                  <a:pt x="2529916" y="1260358"/>
                </a:lnTo>
                <a:lnTo>
                  <a:pt x="0" y="12603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5" name="Freeform 5"/>
          <p:cNvSpPr/>
          <p:nvPr/>
        </p:nvSpPr>
        <p:spPr>
          <a:xfrm>
            <a:off x="0" y="1353314"/>
            <a:ext cx="1389125" cy="1389125"/>
          </a:xfrm>
          <a:custGeom>
            <a:rect l="l" t="t" r="r" b="b"/>
            <a:pathLst>
              <a:path w="1389125" h="1389125">
                <a:moveTo>
                  <a:pt x="0" y="0"/>
                </a:moveTo>
                <a:lnTo>
                  <a:pt x="1389125" y="0"/>
                </a:lnTo>
                <a:lnTo>
                  <a:pt x="1389125" y="1389125"/>
                </a:lnTo>
                <a:lnTo>
                  <a:pt x="0" y="13891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6" name="TextBox 6"/>
          <p:cNvSpPr txBox="1"/>
          <p:nvPr/>
        </p:nvSpPr>
        <p:spPr>
          <a:xfrm>
            <a:off x="3815469" y="380957"/>
            <a:ext cx="9646682" cy="1756662"/>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4459"/>
              </a:lnSpc>
            </a:pPr>
            <a:r>
              <a:rPr lang="en-US" sz="10328">
                <a:solidFill>
                  <a:srgbClr val="000000"/>
                </a:solidFill>
                <a:latin typeface="Canva Sans Bold"/>
              </a:rPr>
              <a:t>SIR Model</a:t>
            </a:r>
          </a:p>
        </p:txBody>
      </p:sp>
      <p:sp>
        <p:nvSpPr>
          <p:cNvPr id="7" name="TextBox 7"/>
          <p:cNvSpPr txBox="1"/>
          <p:nvPr/>
        </p:nvSpPr>
        <p:spPr>
          <a:xfrm>
            <a:off x="3815469" y="3881076"/>
            <a:ext cx="10142306" cy="3728309"/>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9972"/>
              </a:lnSpc>
            </a:pPr>
            <a:r>
              <a:rPr lang="en-US" sz="7123">
                <a:solidFill>
                  <a:srgbClr val="00BF63"/>
                </a:solidFill>
                <a:latin typeface="Poppins Light Bold"/>
              </a:rPr>
              <a:t>S: Susceptible/Healthy</a:t>
            </a:r>
          </a:p>
          <a:p>
            <a:pPr>
              <a:lnSpc>
                <a:spcPts val="9972"/>
              </a:lnSpc>
            </a:pPr>
            <a:r>
              <a:rPr lang="en-US" sz="7123">
                <a:solidFill>
                  <a:srgbClr val="FF3131"/>
                </a:solidFill>
                <a:latin typeface="Poppins Light Bold"/>
              </a:rPr>
              <a:t>I: Infected</a:t>
            </a:r>
          </a:p>
          <a:p>
            <a:pPr>
              <a:lnSpc>
                <a:spcPts val="9972"/>
              </a:lnSpc>
              <a:spcBef>
                <a:spcPct val="0"/>
              </a:spcBef>
            </a:pPr>
            <a:r>
              <a:rPr lang="en-US" sz="7123">
                <a:solidFill>
                  <a:srgbClr val="737373"/>
                </a:solidFill>
                <a:latin typeface="Poppins Light Bold"/>
              </a:rPr>
              <a:t>R: Recovered/Immune</a:t>
            </a:r>
          </a:p>
        </p:txBody>
      </p:sp>
    </p:spTree>
  </p:cSld>
  <p:clrMapOvr>
    <a:masterClrMapping/>
  </p:clrMapOvr>
  <p:transition/>
  <p:timing/>
</p:sld>
</file>

<file path=ppt/slides/slide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Freeform 2"/>
          <p:cNvSpPr/>
          <p:nvPr/>
        </p:nvSpPr>
        <p:spPr>
          <a:xfrm>
            <a:off x="5454942" y="2105955"/>
            <a:ext cx="13132031" cy="7325786"/>
          </a:xfrm>
          <a:custGeom>
            <a:rect l="l" t="t" r="r" b="b"/>
            <a:pathLst>
              <a:path w="13132031" h="7325786">
                <a:moveTo>
                  <a:pt x="0" y="0"/>
                </a:moveTo>
                <a:lnTo>
                  <a:pt x="13132031" y="0"/>
                </a:lnTo>
                <a:lnTo>
                  <a:pt x="13132031" y="7325786"/>
                </a:lnTo>
                <a:lnTo>
                  <a:pt x="0" y="7325786"/>
                </a:lnTo>
                <a:lnTo>
                  <a:pt x="0" y="0"/>
                </a:lnTo>
                <a:close/>
              </a:path>
            </a:pathLst>
          </a:custGeom>
          <a:blipFill>
            <a:blip r:embed="rId2"/>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 name="TextBox 3"/>
          <p:cNvSpPr txBox="1"/>
          <p:nvPr/>
        </p:nvSpPr>
        <p:spPr>
          <a:xfrm>
            <a:off x="0" y="302365"/>
            <a:ext cx="7641220" cy="9653694"/>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714"/>
              </a:lnSpc>
            </a:pPr>
            <a:r>
              <a:rPr lang="en-US" sz="1224">
                <a:solidFill>
                  <a:srgbClr val="000000"/>
                </a:solidFill>
                <a:latin typeface="Poppins Light Bold"/>
              </a:rPr>
              <a:t>import numpy as np</a:t>
            </a:r>
          </a:p>
          <a:p>
            <a:pPr>
              <a:lnSpc>
                <a:spcPts val="1714"/>
              </a:lnSpc>
            </a:pPr>
            <a:r>
              <a:rPr lang="en-US" sz="1224">
                <a:solidFill>
                  <a:srgbClr val="000000"/>
                </a:solidFill>
                <a:latin typeface="Poppins Light Bold"/>
              </a:rPr>
              <a:t>import matplotlib.pyplot as plt</a:t>
            </a:r>
          </a:p>
          <a:p>
            <a:pPr>
              <a:lnSpc>
                <a:spcPts val="1714"/>
              </a:lnSpc>
            </a:pPr>
            <a:endParaRPr lang="en-US" sz="1224">
              <a:solidFill>
                <a:srgbClr val="000000"/>
              </a:solidFill>
              <a:latin typeface="Poppins Light Bold"/>
            </a:endParaRPr>
          </a:p>
          <a:p>
            <a:pPr>
              <a:lnSpc>
                <a:spcPts val="1714"/>
              </a:lnSpc>
            </a:pPr>
            <a:r>
              <a:rPr lang="en-US" sz="1224">
                <a:solidFill>
                  <a:srgbClr val="000000"/>
                </a:solidFill>
                <a:latin typeface="Poppins Light Bold"/>
              </a:rPr>
              <a:t>def markov_chain(transition_matrix, initial_states, generations):</a:t>
            </a:r>
          </a:p>
          <a:p>
            <a:pPr>
              <a:lnSpc>
                <a:spcPts val="1714"/>
              </a:lnSpc>
            </a:pPr>
            <a:r>
              <a:rPr lang="en-US" sz="1224">
                <a:solidFill>
                  <a:srgbClr val="000000"/>
                </a:solidFill>
                <a:latin typeface="Poppins Light Bold"/>
              </a:rPr>
              <a:t>  states = np.zeros((generations + 1, 3))</a:t>
            </a:r>
          </a:p>
          <a:p>
            <a:pPr>
              <a:lnSpc>
                <a:spcPts val="1714"/>
              </a:lnSpc>
            </a:pPr>
            <a:r>
              <a:rPr lang="en-US" sz="1224">
                <a:solidFill>
                  <a:srgbClr val="000000"/>
                </a:solidFill>
                <a:latin typeface="Poppins Light Bold"/>
              </a:rPr>
              <a:t>  states[0] = initial_states</a:t>
            </a:r>
          </a:p>
          <a:p>
            <a:pPr>
              <a:lnSpc>
                <a:spcPts val="1714"/>
              </a:lnSpc>
            </a:pPr>
            <a:r>
              <a:rPr lang="en-US" sz="1224">
                <a:solidFill>
                  <a:srgbClr val="000000"/>
                </a:solidFill>
                <a:latin typeface="Poppins Light Bold"/>
              </a:rPr>
              <a:t>  </a:t>
            </a:r>
          </a:p>
          <a:p>
            <a:pPr>
              <a:lnSpc>
                <a:spcPts val="1714"/>
              </a:lnSpc>
            </a:pPr>
            <a:r>
              <a:rPr lang="en-US" sz="1224">
                <a:solidFill>
                  <a:srgbClr val="000000"/>
                </a:solidFill>
                <a:latin typeface="Poppins Light Bold"/>
              </a:rPr>
              <a:t>  for i in range(generations):</a:t>
            </a:r>
          </a:p>
          <a:p>
            <a:pPr>
              <a:lnSpc>
                <a:spcPts val="1714"/>
              </a:lnSpc>
            </a:pPr>
            <a:r>
              <a:rPr lang="en-US" sz="1224">
                <a:solidFill>
                  <a:srgbClr val="000000"/>
                </a:solidFill>
                <a:latin typeface="Poppins Light Bold"/>
              </a:rPr>
              <a:t>    states[i+1] = np.dot(states[i], transition_matrix)</a:t>
            </a:r>
          </a:p>
          <a:p>
            <a:pPr>
              <a:lnSpc>
                <a:spcPts val="1714"/>
              </a:lnSpc>
            </a:pPr>
            <a:r>
              <a:rPr lang="en-US" sz="1224">
                <a:solidFill>
                  <a:srgbClr val="000000"/>
                </a:solidFill>
                <a:latin typeface="Poppins Light Bold"/>
              </a:rPr>
              <a:t>  </a:t>
            </a:r>
          </a:p>
          <a:p>
            <a:pPr>
              <a:lnSpc>
                <a:spcPts val="1714"/>
              </a:lnSpc>
            </a:pPr>
            <a:r>
              <a:rPr lang="en-US" sz="1224">
                <a:solidFill>
                  <a:srgbClr val="000000"/>
                </a:solidFill>
                <a:latin typeface="Poppins Light Bold"/>
              </a:rPr>
              <a:t>  return states</a:t>
            </a:r>
          </a:p>
          <a:p>
            <a:pPr>
              <a:lnSpc>
                <a:spcPts val="1714"/>
              </a:lnSpc>
            </a:pPr>
            <a:endParaRPr lang="en-US" sz="1224">
              <a:solidFill>
                <a:srgbClr val="000000"/>
              </a:solidFill>
              <a:latin typeface="Poppins Light Bold"/>
            </a:endParaRPr>
          </a:p>
          <a:p>
            <a:pPr>
              <a:lnSpc>
                <a:spcPts val="1714"/>
              </a:lnSpc>
            </a:pPr>
            <a:r>
              <a:rPr lang="en-US" sz="1224">
                <a:solidFill>
                  <a:srgbClr val="000000"/>
                </a:solidFill>
                <a:latin typeface="Poppins Light Bold"/>
              </a:rPr>
              <a:t>def plot_state_fractions(states):</a:t>
            </a:r>
          </a:p>
          <a:p>
            <a:pPr>
              <a:lnSpc>
                <a:spcPts val="1714"/>
              </a:lnSpc>
            </a:pPr>
            <a:r>
              <a:rPr lang="en-US" sz="1224">
                <a:solidFill>
                  <a:srgbClr val="000000"/>
                </a:solidFill>
                <a:latin typeface="Poppins Light Bold"/>
              </a:rPr>
              <a:t>  generations = len(states)</a:t>
            </a:r>
          </a:p>
          <a:p>
            <a:pPr>
              <a:lnSpc>
                <a:spcPts val="1714"/>
              </a:lnSpc>
            </a:pPr>
            <a:r>
              <a:rPr lang="en-US" sz="1224">
                <a:solidFill>
                  <a:srgbClr val="000000"/>
                </a:solidFill>
                <a:latin typeface="Poppins Light Bold"/>
              </a:rPr>
              <a:t>  labels = ['Healthy', 'Infected', 'Immune']</a:t>
            </a:r>
          </a:p>
          <a:p>
            <a:pPr>
              <a:lnSpc>
                <a:spcPts val="1714"/>
              </a:lnSpc>
            </a:pPr>
            <a:r>
              <a:rPr lang="en-US" sz="1224">
                <a:solidFill>
                  <a:srgbClr val="000000"/>
                </a:solidFill>
                <a:latin typeface="Poppins Light Bold"/>
              </a:rPr>
              <a:t>  </a:t>
            </a:r>
          </a:p>
          <a:p>
            <a:pPr>
              <a:lnSpc>
                <a:spcPts val="1714"/>
              </a:lnSpc>
            </a:pPr>
            <a:r>
              <a:rPr lang="en-US" sz="1224">
                <a:solidFill>
                  <a:srgbClr val="000000"/>
                </a:solidFill>
                <a:latin typeface="Poppins Light Bold"/>
              </a:rPr>
              <a:t>  for i in range(3):</a:t>
            </a:r>
          </a:p>
          <a:p>
            <a:pPr>
              <a:lnSpc>
                <a:spcPts val="1714"/>
              </a:lnSpc>
            </a:pPr>
            <a:r>
              <a:rPr lang="en-US" sz="1224">
                <a:solidFill>
                  <a:srgbClr val="000000"/>
                </a:solidFill>
                <a:latin typeface="Poppins Light Bold"/>
              </a:rPr>
              <a:t>    plt.plot(range(generations), states[:, i], label=labels[i])</a:t>
            </a:r>
          </a:p>
          <a:p>
            <a:pPr>
              <a:lnSpc>
                <a:spcPts val="1714"/>
              </a:lnSpc>
            </a:pPr>
            <a:r>
              <a:rPr lang="en-US" sz="1224">
                <a:solidFill>
                  <a:srgbClr val="000000"/>
                </a:solidFill>
                <a:latin typeface="Poppins Light Bold"/>
              </a:rPr>
              <a:t>    </a:t>
            </a:r>
          </a:p>
          <a:p>
            <a:pPr>
              <a:lnSpc>
                <a:spcPts val="1714"/>
              </a:lnSpc>
            </a:pPr>
            <a:r>
              <a:rPr lang="en-US" sz="1224">
                <a:solidFill>
                  <a:srgbClr val="000000"/>
                </a:solidFill>
                <a:latin typeface="Poppins Light Bold"/>
              </a:rPr>
              <a:t>    for j in range(generations):</a:t>
            </a:r>
          </a:p>
          <a:p>
            <a:pPr>
              <a:lnSpc>
                <a:spcPts val="1714"/>
              </a:lnSpc>
            </a:pPr>
            <a:r>
              <a:rPr lang="en-US" sz="1224">
                <a:solidFill>
                  <a:srgbClr val="000000"/>
                </a:solidFill>
                <a:latin typeface="Poppins Light Bold"/>
              </a:rPr>
              <a:t>      plt.annotate(f'({states[j, i]:.4f})', (j, states[j, i]), ha='center', va='bottom')</a:t>
            </a:r>
          </a:p>
          <a:p>
            <a:pPr>
              <a:lnSpc>
                <a:spcPts val="1714"/>
              </a:lnSpc>
            </a:pPr>
            <a:endParaRPr lang="en-US" sz="1224">
              <a:solidFill>
                <a:srgbClr val="000000"/>
              </a:solidFill>
              <a:latin typeface="Poppins Light Bold"/>
            </a:endParaRPr>
          </a:p>
          <a:p>
            <a:pPr>
              <a:lnSpc>
                <a:spcPts val="1714"/>
              </a:lnSpc>
            </a:pPr>
            <a:r>
              <a:rPr lang="en-US" sz="1224">
                <a:solidFill>
                  <a:srgbClr val="000000"/>
                </a:solidFill>
                <a:latin typeface="Poppins Light Bold"/>
              </a:rPr>
              <a:t>  plt.xlabel('Generations')</a:t>
            </a:r>
          </a:p>
          <a:p>
            <a:pPr>
              <a:lnSpc>
                <a:spcPts val="1714"/>
              </a:lnSpc>
            </a:pPr>
            <a:r>
              <a:rPr lang="en-US" sz="1224">
                <a:solidFill>
                  <a:srgbClr val="000000"/>
                </a:solidFill>
                <a:latin typeface="Poppins Light Bold"/>
              </a:rPr>
              <a:t>  plt.ylabel('State Fraction')</a:t>
            </a:r>
          </a:p>
          <a:p>
            <a:pPr>
              <a:lnSpc>
                <a:spcPts val="1714"/>
              </a:lnSpc>
            </a:pPr>
            <a:r>
              <a:rPr lang="en-US" sz="1224">
                <a:solidFill>
                  <a:srgbClr val="000000"/>
                </a:solidFill>
                <a:latin typeface="Poppins Light Bold"/>
              </a:rPr>
              <a:t>  plt.title('Markov Chain: State Fractions')</a:t>
            </a:r>
          </a:p>
          <a:p>
            <a:pPr>
              <a:lnSpc>
                <a:spcPts val="1714"/>
              </a:lnSpc>
            </a:pPr>
            <a:r>
              <a:rPr lang="en-US" sz="1224">
                <a:solidFill>
                  <a:srgbClr val="000000"/>
                </a:solidFill>
                <a:latin typeface="Poppins Light Bold"/>
              </a:rPr>
              <a:t>  plt.legend()</a:t>
            </a:r>
          </a:p>
          <a:p>
            <a:pPr>
              <a:lnSpc>
                <a:spcPts val="1714"/>
              </a:lnSpc>
            </a:pPr>
            <a:r>
              <a:rPr lang="en-US" sz="1224">
                <a:solidFill>
                  <a:srgbClr val="000000"/>
                </a:solidFill>
                <a:latin typeface="Poppins Light Bold"/>
              </a:rPr>
              <a:t>  plt.show()</a:t>
            </a:r>
          </a:p>
          <a:p>
            <a:pPr>
              <a:lnSpc>
                <a:spcPts val="1714"/>
              </a:lnSpc>
            </a:pPr>
            <a:endParaRPr lang="en-US" sz="1224">
              <a:solidFill>
                <a:srgbClr val="000000"/>
              </a:solidFill>
              <a:latin typeface="Poppins Light Bold"/>
            </a:endParaRPr>
          </a:p>
          <a:p>
            <a:pPr>
              <a:lnSpc>
                <a:spcPts val="1714"/>
              </a:lnSpc>
            </a:pPr>
            <a:endParaRPr lang="en-US" sz="1224">
              <a:solidFill>
                <a:srgbClr val="000000"/>
              </a:solidFill>
              <a:latin typeface="Poppins Light Bold"/>
            </a:endParaRPr>
          </a:p>
          <a:p>
            <a:pPr>
              <a:lnSpc>
                <a:spcPts val="1714"/>
              </a:lnSpc>
            </a:pPr>
            <a:r>
              <a:rPr lang="en-US" sz="1224">
                <a:solidFill>
                  <a:srgbClr val="000000"/>
                </a:solidFill>
                <a:latin typeface="Poppins Light Bold"/>
              </a:rPr>
              <a:t># Example usage</a:t>
            </a:r>
          </a:p>
          <a:p>
            <a:pPr>
              <a:lnSpc>
                <a:spcPts val="1714"/>
              </a:lnSpc>
            </a:pPr>
            <a:r>
              <a:rPr lang="en-US" sz="1224">
                <a:solidFill>
                  <a:srgbClr val="000000"/>
                </a:solidFill>
                <a:latin typeface="Poppins Light Bold"/>
              </a:rPr>
              <a:t># Define the transition matrix</a:t>
            </a:r>
          </a:p>
          <a:p>
            <a:pPr>
              <a:lnSpc>
                <a:spcPts val="1714"/>
              </a:lnSpc>
            </a:pPr>
            <a:r>
              <a:rPr lang="en-US" sz="1224">
                <a:solidFill>
                  <a:srgbClr val="000000"/>
                </a:solidFill>
                <a:latin typeface="Poppins Light Bold"/>
              </a:rPr>
              <a:t>transition_matrix = np.array([[0.35, 0.65, 0],</a:t>
            </a:r>
          </a:p>
          <a:p>
            <a:pPr>
              <a:lnSpc>
                <a:spcPts val="1714"/>
              </a:lnSpc>
            </a:pPr>
            <a:r>
              <a:rPr lang="en-US" sz="1224">
                <a:solidFill>
                  <a:srgbClr val="000000"/>
                </a:solidFill>
                <a:latin typeface="Poppins Light Bold"/>
              </a:rPr>
              <a:t>               [0, 0.75, 0.25],</a:t>
            </a:r>
          </a:p>
          <a:p>
            <a:pPr>
              <a:lnSpc>
                <a:spcPts val="1714"/>
              </a:lnSpc>
            </a:pPr>
            <a:r>
              <a:rPr lang="en-US" sz="1224">
                <a:solidFill>
                  <a:srgbClr val="000000"/>
                </a:solidFill>
                <a:latin typeface="Poppins Light Bold"/>
              </a:rPr>
              <a:t>               [0, 0, 1]])</a:t>
            </a:r>
          </a:p>
          <a:p>
            <a:pPr>
              <a:lnSpc>
                <a:spcPts val="1714"/>
              </a:lnSpc>
            </a:pPr>
            <a:endParaRPr lang="en-US" sz="1224">
              <a:solidFill>
                <a:srgbClr val="000000"/>
              </a:solidFill>
              <a:latin typeface="Poppins Light Bold"/>
            </a:endParaRPr>
          </a:p>
          <a:p>
            <a:pPr>
              <a:lnSpc>
                <a:spcPts val="1714"/>
              </a:lnSpc>
            </a:pPr>
            <a:r>
              <a:rPr lang="en-US" sz="1224">
                <a:solidFill>
                  <a:srgbClr val="000000"/>
                </a:solidFill>
                <a:latin typeface="Poppins Light Bold"/>
              </a:rPr>
              <a:t># Define the initial matrix S0</a:t>
            </a:r>
          </a:p>
          <a:p>
            <a:pPr>
              <a:lnSpc>
                <a:spcPts val="1714"/>
              </a:lnSpc>
            </a:pPr>
            <a:r>
              <a:rPr lang="en-US" sz="1224">
                <a:solidFill>
                  <a:srgbClr val="000000"/>
                </a:solidFill>
                <a:latin typeface="Poppins Light Bold"/>
              </a:rPr>
              <a:t>initial_states = np.array([0.5,</a:t>
            </a:r>
          </a:p>
          <a:p>
            <a:pPr>
              <a:lnSpc>
                <a:spcPts val="1714"/>
              </a:lnSpc>
            </a:pPr>
            <a:r>
              <a:rPr lang="en-US" sz="1224">
                <a:solidFill>
                  <a:srgbClr val="000000"/>
                </a:solidFill>
                <a:latin typeface="Poppins Light Bold"/>
              </a:rPr>
              <a:t>        0.5,</a:t>
            </a:r>
          </a:p>
          <a:p>
            <a:pPr>
              <a:lnSpc>
                <a:spcPts val="1714"/>
              </a:lnSpc>
            </a:pPr>
            <a:r>
              <a:rPr lang="en-US" sz="1224">
                <a:solidFill>
                  <a:srgbClr val="000000"/>
                </a:solidFill>
                <a:latin typeface="Poppins Light Bold"/>
              </a:rPr>
              <a:t>        0])</a:t>
            </a:r>
          </a:p>
          <a:p>
            <a:pPr>
              <a:lnSpc>
                <a:spcPts val="1714"/>
              </a:lnSpc>
            </a:pPr>
            <a:endParaRPr lang="en-US" sz="1224">
              <a:solidFill>
                <a:srgbClr val="000000"/>
              </a:solidFill>
              <a:latin typeface="Poppins Light Bold"/>
            </a:endParaRPr>
          </a:p>
          <a:p>
            <a:pPr>
              <a:lnSpc>
                <a:spcPts val="1714"/>
              </a:lnSpc>
            </a:pPr>
            <a:r>
              <a:rPr lang="en-US" sz="1224">
                <a:solidFill>
                  <a:srgbClr val="000000"/>
                </a:solidFill>
                <a:latin typeface="Poppins Light Bold"/>
              </a:rPr>
              <a:t>generations = 20</a:t>
            </a:r>
          </a:p>
          <a:p>
            <a:pPr>
              <a:lnSpc>
                <a:spcPts val="1714"/>
              </a:lnSpc>
            </a:pPr>
            <a:endParaRPr lang="en-US" sz="1224">
              <a:solidFill>
                <a:srgbClr val="000000"/>
              </a:solidFill>
              <a:latin typeface="Poppins Light Bold"/>
            </a:endParaRPr>
          </a:p>
          <a:p>
            <a:pPr>
              <a:lnSpc>
                <a:spcPts val="1714"/>
              </a:lnSpc>
            </a:pPr>
            <a:r>
              <a:rPr lang="en-US" sz="1224">
                <a:solidFill>
                  <a:srgbClr val="000000"/>
                </a:solidFill>
                <a:latin typeface="Poppins Light Bold"/>
              </a:rPr>
              <a:t>states = markov_chain(transition_matrix, initial_states, generations)</a:t>
            </a:r>
          </a:p>
          <a:p>
            <a:pPr>
              <a:lnSpc>
                <a:spcPts val="1714"/>
              </a:lnSpc>
            </a:pPr>
            <a:r>
              <a:rPr lang="en-US" sz="1224">
                <a:solidFill>
                  <a:srgbClr val="000000"/>
                </a:solidFill>
                <a:latin typeface="Poppins Light Bold"/>
              </a:rPr>
              <a:t>plot_state_fractions(states)</a:t>
            </a:r>
          </a:p>
          <a:p>
            <a:pPr>
              <a:lnSpc>
                <a:spcPts val="1714"/>
              </a:lnSpc>
            </a:pPr>
            <a:endParaRPr lang="en-US" sz="1224">
              <a:solidFill>
                <a:srgbClr val="000000"/>
              </a:solidFill>
              <a:latin typeface="Poppins Light Bold"/>
            </a:endParaRPr>
          </a:p>
          <a:p>
            <a:pPr>
              <a:lnSpc>
                <a:spcPts val="1714"/>
              </a:lnSpc>
              <a:spcBef>
                <a:spcPct val="0"/>
              </a:spcBef>
            </a:pPr>
            <a:endParaRPr lang="en-US" sz="1224">
              <a:solidFill>
                <a:srgbClr val="000000"/>
              </a:solidFill>
              <a:latin typeface="Poppins Light Bold"/>
            </a:endParaRPr>
          </a:p>
        </p:txBody>
      </p:sp>
    </p:spTree>
  </p:cSld>
  <p:clrMapOvr>
    <a:masterClrMapping/>
  </p:clrMapOvr>
  <p:transition/>
  <p:timing/>
</p:sld>
</file>

<file path=ppt/slides/slide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Freeform 2"/>
          <p:cNvSpPr/>
          <p:nvPr/>
        </p:nvSpPr>
        <p:spPr>
          <a:xfrm>
            <a:off x="1689931" y="1471517"/>
            <a:ext cx="3199403" cy="3209893"/>
          </a:xfrm>
          <a:custGeom>
            <a:rect l="l" t="t" r="r" b="b"/>
            <a:pathLst>
              <a:path w="3199403" h="3209893">
                <a:moveTo>
                  <a:pt x="0" y="0"/>
                </a:moveTo>
                <a:lnTo>
                  <a:pt x="3199403" y="0"/>
                </a:lnTo>
                <a:lnTo>
                  <a:pt x="3199403" y="3209893"/>
                </a:lnTo>
                <a:lnTo>
                  <a:pt x="0" y="3209893"/>
                </a:lnTo>
                <a:lnTo>
                  <a:pt x="0" y="0"/>
                </a:lnTo>
                <a:close/>
              </a:path>
            </a:pathLst>
          </a:custGeom>
          <a:blipFill>
            <a:blip r:embed="rId2"/>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 name="Freeform 3"/>
          <p:cNvSpPr/>
          <p:nvPr/>
        </p:nvSpPr>
        <p:spPr>
          <a:xfrm>
            <a:off x="12786588" y="1471517"/>
            <a:ext cx="3274698" cy="3274698"/>
          </a:xfrm>
          <a:custGeom>
            <a:rect l="l" t="t" r="r" b="b"/>
            <a:pathLst>
              <a:path w="3274698" h="3274698">
                <a:moveTo>
                  <a:pt x="0" y="0"/>
                </a:moveTo>
                <a:lnTo>
                  <a:pt x="3274698" y="0"/>
                </a:lnTo>
                <a:lnTo>
                  <a:pt x="3274698" y="3274698"/>
                </a:lnTo>
                <a:lnTo>
                  <a:pt x="0" y="3274698"/>
                </a:lnTo>
                <a:lnTo>
                  <a:pt x="0" y="0"/>
                </a:lnTo>
                <a:close/>
              </a:path>
            </a:pathLst>
          </a:custGeom>
          <a:blipFill>
            <a:blip r:embed="rId3"/>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4" name="Freeform 4"/>
          <p:cNvSpPr/>
          <p:nvPr/>
        </p:nvSpPr>
        <p:spPr>
          <a:xfrm>
            <a:off x="7380104" y="1471517"/>
            <a:ext cx="3204657" cy="3209893"/>
          </a:xfrm>
          <a:custGeom>
            <a:rect l="l" t="t" r="r" b="b"/>
            <a:pathLst>
              <a:path w="3204657" h="3209893">
                <a:moveTo>
                  <a:pt x="0" y="0"/>
                </a:moveTo>
                <a:lnTo>
                  <a:pt x="3204657" y="0"/>
                </a:lnTo>
                <a:lnTo>
                  <a:pt x="3204657" y="3209893"/>
                </a:lnTo>
                <a:lnTo>
                  <a:pt x="0" y="3209893"/>
                </a:lnTo>
                <a:lnTo>
                  <a:pt x="0" y="0"/>
                </a:lnTo>
                <a:close/>
              </a:path>
            </a:pathLst>
          </a:custGeom>
          <a:blipFill>
            <a:blip r:embed="rId4"/>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5" name="Freeform 5"/>
          <p:cNvSpPr/>
          <p:nvPr/>
        </p:nvSpPr>
        <p:spPr>
          <a:xfrm>
            <a:off x="4372046" y="5794135"/>
            <a:ext cx="3469834" cy="3464165"/>
          </a:xfrm>
          <a:custGeom>
            <a:rect l="l" t="t" r="r" b="b"/>
            <a:pathLst>
              <a:path w="3469834" h="3464164">
                <a:moveTo>
                  <a:pt x="0" y="0"/>
                </a:moveTo>
                <a:lnTo>
                  <a:pt x="3469835" y="0"/>
                </a:lnTo>
                <a:lnTo>
                  <a:pt x="3469835" y="3464165"/>
                </a:lnTo>
                <a:lnTo>
                  <a:pt x="0" y="3464165"/>
                </a:lnTo>
                <a:lnTo>
                  <a:pt x="0" y="0"/>
                </a:lnTo>
                <a:close/>
              </a:path>
            </a:pathLst>
          </a:custGeom>
          <a:blipFill>
            <a:blip r:embed="rId5"/>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6" name="Freeform 6"/>
          <p:cNvSpPr/>
          <p:nvPr/>
        </p:nvSpPr>
        <p:spPr>
          <a:xfrm>
            <a:off x="10185888" y="5794135"/>
            <a:ext cx="3492700" cy="3464165"/>
          </a:xfrm>
          <a:custGeom>
            <a:rect l="l" t="t" r="r" b="b"/>
            <a:pathLst>
              <a:path w="3492700" h="3464164">
                <a:moveTo>
                  <a:pt x="0" y="0"/>
                </a:moveTo>
                <a:lnTo>
                  <a:pt x="3492700" y="0"/>
                </a:lnTo>
                <a:lnTo>
                  <a:pt x="3492700" y="3464165"/>
                </a:lnTo>
                <a:lnTo>
                  <a:pt x="0" y="3464165"/>
                </a:lnTo>
                <a:lnTo>
                  <a:pt x="0" y="0"/>
                </a:lnTo>
                <a:close/>
              </a:path>
            </a:pathLst>
          </a:custGeom>
          <a:blipFill>
            <a:blip r:embed="rId6"/>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7" name="TextBox 7"/>
          <p:cNvSpPr txBox="1"/>
          <p:nvPr/>
        </p:nvSpPr>
        <p:spPr>
          <a:xfrm>
            <a:off x="4889334" y="191000"/>
            <a:ext cx="7598306" cy="83770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6958"/>
              </a:lnSpc>
              <a:spcBef>
                <a:spcPct val="0"/>
              </a:spcBef>
            </a:pPr>
            <a:r>
              <a:rPr lang="en-US" sz="4970">
                <a:solidFill>
                  <a:srgbClr val="000000"/>
                </a:solidFill>
                <a:latin typeface="Poppins Light Bold"/>
              </a:rPr>
              <a:t>For Population size 5000</a:t>
            </a:r>
          </a:p>
        </p:txBody>
      </p:sp>
      <p:sp>
        <p:nvSpPr>
          <p:cNvPr id="8" name="TextBox 8"/>
          <p:cNvSpPr txBox="1"/>
          <p:nvPr/>
        </p:nvSpPr>
        <p:spPr>
          <a:xfrm>
            <a:off x="2601639" y="4850752"/>
            <a:ext cx="1375986" cy="528346"/>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4360"/>
              </a:lnSpc>
              <a:spcBef>
                <a:spcPct val="0"/>
              </a:spcBef>
            </a:pPr>
            <a:r>
              <a:rPr lang="en-US" sz="3114">
                <a:solidFill>
                  <a:srgbClr val="000000"/>
                </a:solidFill>
                <a:latin typeface="Poppins Light Bold"/>
              </a:rPr>
              <a:t>week 0</a:t>
            </a:r>
          </a:p>
        </p:txBody>
      </p:sp>
      <p:sp>
        <p:nvSpPr>
          <p:cNvPr id="9" name="TextBox 9"/>
          <p:cNvSpPr txBox="1"/>
          <p:nvPr/>
        </p:nvSpPr>
        <p:spPr>
          <a:xfrm>
            <a:off x="8366244" y="4850752"/>
            <a:ext cx="1251427" cy="528346"/>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4360"/>
              </a:lnSpc>
              <a:spcBef>
                <a:spcPct val="0"/>
              </a:spcBef>
            </a:pPr>
            <a:r>
              <a:rPr lang="en-US" sz="3114">
                <a:solidFill>
                  <a:srgbClr val="000000"/>
                </a:solidFill>
                <a:latin typeface="Poppins Light Bold"/>
              </a:rPr>
              <a:t>week 1</a:t>
            </a:r>
          </a:p>
        </p:txBody>
      </p:sp>
      <p:sp>
        <p:nvSpPr>
          <p:cNvPr id="10" name="TextBox 10"/>
          <p:cNvSpPr txBox="1"/>
          <p:nvPr/>
        </p:nvSpPr>
        <p:spPr>
          <a:xfrm>
            <a:off x="13747187" y="4850752"/>
            <a:ext cx="1353500" cy="528346"/>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4360"/>
              </a:lnSpc>
              <a:spcBef>
                <a:spcPct val="0"/>
              </a:spcBef>
            </a:pPr>
            <a:r>
              <a:rPr lang="en-US" sz="3114">
                <a:solidFill>
                  <a:srgbClr val="000000"/>
                </a:solidFill>
                <a:latin typeface="Poppins Light Bold"/>
              </a:rPr>
              <a:t>week 2</a:t>
            </a:r>
          </a:p>
        </p:txBody>
      </p:sp>
      <p:sp>
        <p:nvSpPr>
          <p:cNvPr id="11" name="TextBox 11"/>
          <p:cNvSpPr txBox="1"/>
          <p:nvPr/>
        </p:nvSpPr>
        <p:spPr>
          <a:xfrm>
            <a:off x="5428253" y="9430255"/>
            <a:ext cx="1357420" cy="528346"/>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4360"/>
              </a:lnSpc>
              <a:spcBef>
                <a:spcPct val="0"/>
              </a:spcBef>
            </a:pPr>
            <a:r>
              <a:rPr lang="en-US" sz="3114">
                <a:solidFill>
                  <a:srgbClr val="000000"/>
                </a:solidFill>
                <a:latin typeface="Poppins Light Bold"/>
              </a:rPr>
              <a:t>week 3</a:t>
            </a:r>
          </a:p>
        </p:txBody>
      </p:sp>
      <p:sp>
        <p:nvSpPr>
          <p:cNvPr id="12" name="TextBox 12"/>
          <p:cNvSpPr txBox="1"/>
          <p:nvPr/>
        </p:nvSpPr>
        <p:spPr>
          <a:xfrm>
            <a:off x="11410972" y="9430255"/>
            <a:ext cx="1375246" cy="1078651"/>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4360"/>
              </a:lnSpc>
            </a:pPr>
            <a:r>
              <a:rPr lang="en-US" sz="3114">
                <a:solidFill>
                  <a:srgbClr val="000000"/>
                </a:solidFill>
                <a:latin typeface="Poppins Light Bold"/>
              </a:rPr>
              <a:t>week 4</a:t>
            </a:r>
          </a:p>
          <a:p>
            <a:pPr algn="ctr">
              <a:lnSpc>
                <a:spcPts val="4360"/>
              </a:lnSpc>
              <a:spcBef>
                <a:spcPct val="0"/>
              </a:spcBef>
            </a:pPr>
            <a:endParaRPr lang="en-US" sz="3114">
              <a:solidFill>
                <a:srgbClr val="000000"/>
              </a:solidFill>
              <a:latin typeface="Poppins Light Bold"/>
            </a:endParaRPr>
          </a:p>
        </p:txBody>
      </p:sp>
    </p:spTree>
  </p:cSld>
  <p:clrMapOvr>
    <a:masterClrMapping/>
  </p:clrMapOvr>
  <p:transition/>
  <p:timing/>
</p:sld>
</file>

<file path=ppt/slides/slide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grpSp>
        <p:nvGrpSpPr>
          <p:cNvPr id="2" name="Group 2"/>
          <p:cNvGrpSpPr/>
          <p:nvPr/>
        </p:nvGrpSpPr>
        <p:grpSpPr>
          <a:xfrm>
            <a:off x="607692" y="749978"/>
            <a:ext cx="1484783" cy="1484783"/>
            <a:chExt cx="6350000" cy="6350000"/>
          </a:xfrm>
        </p:grpSpPr>
        <p:sp>
          <p:nvSpPr>
            <p:cNvPr id="3" name="Freeform 3"/>
            <p:cNvSpPr/>
            <p:nvPr/>
          </p:nvSpPr>
          <p:spPr>
            <a:xfrm>
              <a:off x="14167" y="0"/>
              <a:ext cx="6321665" cy="6350000"/>
            </a:xfrm>
            <a:custGeom>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B48AB"/>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sp>
        <p:nvSpPr>
          <p:cNvPr id="4" name="AutoShape 4"/>
          <p:cNvSpPr/>
          <p:nvPr/>
        </p:nvSpPr>
        <p:spPr>
          <a:xfrm rot="-2386809">
            <a:off x="-83431" y="1906880"/>
            <a:ext cx="1382246" cy="239309"/>
          </a:xfrm>
          <a:prstGeom prst="rect">
            <a:avLst/>
          </a:prstGeom>
          <a:solidFill>
            <a:srgbClr val="FFA53B"/>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5" name="Freeform 5"/>
          <p:cNvSpPr/>
          <p:nvPr/>
        </p:nvSpPr>
        <p:spPr>
          <a:xfrm>
            <a:off x="16584329" y="5143500"/>
            <a:ext cx="3407342" cy="4163771"/>
          </a:xfrm>
          <a:custGeom>
            <a:rect l="l" t="t" r="r" b="b"/>
            <a:pathLst>
              <a:path w="3407342" h="4163771">
                <a:moveTo>
                  <a:pt x="0" y="0"/>
                </a:moveTo>
                <a:lnTo>
                  <a:pt x="3407342" y="0"/>
                </a:lnTo>
                <a:lnTo>
                  <a:pt x="3407342" y="4163771"/>
                </a:lnTo>
                <a:lnTo>
                  <a:pt x="0" y="41637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6" name="Freeform 6"/>
          <p:cNvSpPr/>
          <p:nvPr/>
        </p:nvSpPr>
        <p:spPr>
          <a:xfrm>
            <a:off x="3903764" y="0"/>
            <a:ext cx="10020211" cy="5622475"/>
          </a:xfrm>
          <a:custGeom>
            <a:rect l="l" t="t" r="r" b="b"/>
            <a:pathLst>
              <a:path w="10020211" h="5622475">
                <a:moveTo>
                  <a:pt x="0" y="0"/>
                </a:moveTo>
                <a:lnTo>
                  <a:pt x="10020211" y="0"/>
                </a:lnTo>
                <a:lnTo>
                  <a:pt x="10020211" y="5622475"/>
                </a:lnTo>
                <a:lnTo>
                  <a:pt x="0" y="5622475"/>
                </a:lnTo>
                <a:lnTo>
                  <a:pt x="0" y="0"/>
                </a:lnTo>
                <a:close/>
              </a:path>
            </a:pathLst>
          </a:custGeom>
          <a:blipFill>
            <a:blip r:embed="rId4"/>
            <a:stretch>
              <a:fillRect l="-291" r="-291"/>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aphicFrame>
        <p:nvGraphicFramePr>
          <p:cNvPr id="7" name="Table 7"/>
          <p:cNvGraphicFramePr>
            <a:graphicFrameLocks noGrp="1"/>
          </p:cNvGraphicFramePr>
          <p:nvPr/>
        </p:nvGraphicFramePr>
        <p:xfrm>
          <a:off x="3054889" y="6030241"/>
          <a:ext cx="10516420" cy="4080129"/>
        </p:xfrm>
        <a:graphic>
          <a:graphicData uri="http://schemas.openxmlformats.org/drawingml/2006/table">
            <a:tbl>
              <a:tblPr/>
              <a:tblGrid>
                <a:gridCol w="2184458"/>
                <a:gridCol w="2184458"/>
                <a:gridCol w="2184458"/>
                <a:gridCol w="1994442"/>
                <a:gridCol w="1968603"/>
              </a:tblGrid>
              <a:tr h="1297996">
                <a:tc>
                  <a:txBody>
                    <a:bodyPr vert="horz" wrap="square" rtlCol="0" anchor="t"/>
                    <a:lstStyle/>
                    <a:p>
                      <a:pPr algn="ctr">
                        <a:lnSpc>
                          <a:spcPts val="2267"/>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vert="horz" wrap="square" rtlCol="0" anchor="t"/>
                    <a:lstStyle/>
                    <a:p>
                      <a:pPr algn="ctr">
                        <a:lnSpc>
                          <a:spcPts val="2940"/>
                        </a:lnSpc>
                        <a:defRPr/>
                      </a:pPr>
                      <a:r>
                        <a:rPr lang="en-US" sz="2100">
                          <a:solidFill>
                            <a:srgbClr val="000000"/>
                          </a:solidFill>
                          <a:latin typeface="Poppins Light Bold"/>
                        </a:rPr>
                        <a:t>Predicted Week 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vert="horz" wrap="square" rtlCol="0" anchor="t"/>
                    <a:lstStyle/>
                    <a:p>
                      <a:pPr algn="ctr">
                        <a:lnSpc>
                          <a:spcPts val="2940"/>
                        </a:lnSpc>
                        <a:defRPr/>
                      </a:pPr>
                      <a:r>
                        <a:rPr lang="en-US" sz="2100">
                          <a:solidFill>
                            <a:srgbClr val="000000"/>
                          </a:solidFill>
                          <a:latin typeface="Poppins Light"/>
                        </a:rPr>
                        <a:t>Actual Week 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vert="horz" wrap="square" rtlCol="0" anchor="t"/>
                    <a:lstStyle/>
                    <a:p>
                      <a:pPr algn="ctr">
                        <a:lnSpc>
                          <a:spcPts val="2940"/>
                        </a:lnSpc>
                        <a:defRPr/>
                      </a:pPr>
                      <a:r>
                        <a:rPr lang="en-US" sz="2100">
                          <a:solidFill>
                            <a:srgbClr val="000000"/>
                          </a:solidFill>
                          <a:latin typeface="Poppins Light Bold"/>
                        </a:rPr>
                        <a:t>PredIcted Week 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vert="horz" wrap="square" rtlCol="0" anchor="t"/>
                    <a:lstStyle/>
                    <a:p>
                      <a:pPr algn="ctr">
                        <a:lnSpc>
                          <a:spcPts val="2940"/>
                        </a:lnSpc>
                        <a:defRPr/>
                      </a:pPr>
                      <a:r>
                        <a:rPr lang="en-US" sz="2100">
                          <a:solidFill>
                            <a:srgbClr val="000000"/>
                          </a:solidFill>
                          <a:latin typeface="Poppins Light"/>
                        </a:rPr>
                        <a:t>Actual Week 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923019">
                <a:tc>
                  <a:txBody>
                    <a:bodyPr vert="horz" wrap="square" rtlCol="0" anchor="t"/>
                    <a:lstStyle/>
                    <a:p>
                      <a:pPr algn="ctr">
                        <a:lnSpc>
                          <a:spcPts val="2940"/>
                        </a:lnSpc>
                        <a:defRPr/>
                      </a:pPr>
                      <a:r>
                        <a:rPr lang="en-US" sz="2100">
                          <a:solidFill>
                            <a:srgbClr val="000000"/>
                          </a:solidFill>
                          <a:latin typeface="Poppins Light Bold"/>
                        </a:rPr>
                        <a:t>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vert="horz" wrap="square" rtlCol="0" anchor="t"/>
                    <a:lstStyle/>
                    <a:p>
                      <a:pPr algn="ctr">
                        <a:lnSpc>
                          <a:spcPts val="2940"/>
                        </a:lnSpc>
                        <a:defRPr/>
                      </a:pPr>
                      <a:r>
                        <a:rPr lang="en-US" sz="2100">
                          <a:solidFill>
                            <a:srgbClr val="000000"/>
                          </a:solidFill>
                          <a:latin typeface="Poppins Light Bold"/>
                        </a:rPr>
                        <a:t>0.175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vert="horz" wrap="square" rtlCol="0" anchor="t"/>
                    <a:lstStyle/>
                    <a:p>
                      <a:pPr algn="ctr">
                        <a:lnSpc>
                          <a:spcPts val="2940"/>
                        </a:lnSpc>
                        <a:defRPr/>
                      </a:pPr>
                      <a:r>
                        <a:rPr lang="en-US" sz="2100">
                          <a:solidFill>
                            <a:srgbClr val="000000"/>
                          </a:solidFill>
                          <a:latin typeface="Poppins Light Bold"/>
                        </a:rPr>
                        <a:t>0.127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vert="horz" wrap="square" rtlCol="0" anchor="t"/>
                    <a:lstStyle/>
                    <a:p>
                      <a:pPr algn="ctr">
                        <a:lnSpc>
                          <a:spcPts val="2940"/>
                        </a:lnSpc>
                        <a:defRPr/>
                      </a:pPr>
                      <a:r>
                        <a:rPr lang="en-US" sz="2100">
                          <a:solidFill>
                            <a:srgbClr val="000000"/>
                          </a:solidFill>
                          <a:latin typeface="Poppins Light Bold"/>
                        </a:rPr>
                        <a:t>0.0612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vert="horz" wrap="square" rtlCol="0" anchor="t"/>
                    <a:lstStyle/>
                    <a:p>
                      <a:pPr algn="ctr">
                        <a:lnSpc>
                          <a:spcPts val="2940"/>
                        </a:lnSpc>
                        <a:defRPr/>
                      </a:pPr>
                      <a:r>
                        <a:rPr lang="en-US" sz="2100">
                          <a:solidFill>
                            <a:srgbClr val="000000"/>
                          </a:solidFill>
                          <a:latin typeface="Poppins Light Bold"/>
                        </a:rPr>
                        <a:t>0.0527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936095">
                <a:tc>
                  <a:txBody>
                    <a:bodyPr vert="horz" wrap="square" rtlCol="0" anchor="t"/>
                    <a:lstStyle/>
                    <a:p>
                      <a:pPr algn="ctr">
                        <a:lnSpc>
                          <a:spcPts val="2940"/>
                        </a:lnSpc>
                        <a:defRPr/>
                      </a:pPr>
                      <a:r>
                        <a:rPr lang="en-US" sz="2100">
                          <a:solidFill>
                            <a:srgbClr val="000000"/>
                          </a:solidFill>
                          <a:latin typeface="Poppins Light Bold"/>
                        </a:rPr>
                        <a:t>I</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vert="horz" wrap="square" rtlCol="0" anchor="t"/>
                    <a:lstStyle/>
                    <a:p>
                      <a:pPr algn="ctr">
                        <a:lnSpc>
                          <a:spcPts val="2940"/>
                        </a:lnSpc>
                        <a:defRPr/>
                      </a:pPr>
                      <a:r>
                        <a:rPr lang="en-US" sz="2100">
                          <a:solidFill>
                            <a:srgbClr val="000000"/>
                          </a:solidFill>
                          <a:latin typeface="Poppins Light Bold"/>
                        </a:rPr>
                        <a:t>0.7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vert="horz" wrap="square" rtlCol="0" anchor="t"/>
                    <a:lstStyle/>
                    <a:p>
                      <a:pPr algn="ctr">
                        <a:lnSpc>
                          <a:spcPts val="2940"/>
                        </a:lnSpc>
                        <a:defRPr/>
                      </a:pPr>
                      <a:r>
                        <a:rPr lang="en-US" sz="2100">
                          <a:solidFill>
                            <a:srgbClr val="000000"/>
                          </a:solidFill>
                          <a:latin typeface="Poppins Light Bold"/>
                        </a:rPr>
                        <a:t>0.6922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vert="horz" wrap="square" rtlCol="0" anchor="t"/>
                    <a:lstStyle/>
                    <a:p>
                      <a:pPr algn="ctr">
                        <a:lnSpc>
                          <a:spcPts val="2940"/>
                        </a:lnSpc>
                        <a:defRPr/>
                      </a:pPr>
                      <a:r>
                        <a:rPr lang="en-US" sz="2100">
                          <a:solidFill>
                            <a:srgbClr val="000000"/>
                          </a:solidFill>
                          <a:latin typeface="Poppins Light Bold"/>
                        </a:rPr>
                        <a:t>0.6387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vert="horz" wrap="square" rtlCol="0" anchor="t"/>
                    <a:lstStyle/>
                    <a:p>
                      <a:pPr algn="ctr">
                        <a:lnSpc>
                          <a:spcPts val="2940"/>
                        </a:lnSpc>
                        <a:defRPr/>
                      </a:pPr>
                      <a:r>
                        <a:rPr lang="en-US" sz="2100">
                          <a:solidFill>
                            <a:srgbClr val="000000"/>
                          </a:solidFill>
                          <a:latin typeface="Poppins Light Bold"/>
                        </a:rPr>
                        <a:t>0.6046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923019">
                <a:tc>
                  <a:txBody>
                    <a:bodyPr vert="horz" wrap="square" rtlCol="0" anchor="t"/>
                    <a:lstStyle/>
                    <a:p>
                      <a:pPr algn="ctr">
                        <a:lnSpc>
                          <a:spcPts val="2940"/>
                        </a:lnSpc>
                        <a:defRPr/>
                      </a:pPr>
                      <a:r>
                        <a:rPr lang="en-US" sz="2100">
                          <a:solidFill>
                            <a:srgbClr val="000000"/>
                          </a:solidFill>
                          <a:latin typeface="Poppins Light Bold"/>
                        </a:rPr>
                        <a:t>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vert="horz" wrap="square" rtlCol="0" anchor="t"/>
                    <a:lstStyle/>
                    <a:p>
                      <a:pPr algn="ctr">
                        <a:lnSpc>
                          <a:spcPts val="2940"/>
                        </a:lnSpc>
                        <a:defRPr/>
                      </a:pPr>
                      <a:r>
                        <a:rPr lang="en-US" sz="2100">
                          <a:solidFill>
                            <a:srgbClr val="000000"/>
                          </a:solidFill>
                          <a:latin typeface="Poppins Light Bold"/>
                        </a:rPr>
                        <a:t>0.125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vert="horz" wrap="square" rtlCol="0" anchor="t"/>
                    <a:lstStyle/>
                    <a:p>
                      <a:pPr algn="ctr">
                        <a:lnSpc>
                          <a:spcPts val="2940"/>
                        </a:lnSpc>
                        <a:defRPr/>
                      </a:pPr>
                      <a:r>
                        <a:rPr lang="en-US" sz="2100">
                          <a:solidFill>
                            <a:srgbClr val="000000"/>
                          </a:solidFill>
                          <a:latin typeface="Poppins Light Bold"/>
                        </a:rPr>
                        <a:t>0.1808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vert="horz" wrap="square" rtlCol="0" anchor="t"/>
                    <a:lstStyle/>
                    <a:p>
                      <a:pPr algn="ctr">
                        <a:lnSpc>
                          <a:spcPts val="2940"/>
                        </a:lnSpc>
                        <a:defRPr/>
                      </a:pPr>
                      <a:r>
                        <a:rPr lang="en-US" sz="2100">
                          <a:solidFill>
                            <a:srgbClr val="000000"/>
                          </a:solidFill>
                          <a:latin typeface="Poppins Light Bold"/>
                        </a:rPr>
                        <a:t>0.3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vert="horz" wrap="square" rtlCol="0" anchor="t"/>
                    <a:lstStyle/>
                    <a:p>
                      <a:pPr algn="ctr">
                        <a:lnSpc>
                          <a:spcPts val="2940"/>
                        </a:lnSpc>
                        <a:defRPr/>
                      </a:pPr>
                      <a:r>
                        <a:rPr lang="en-US" sz="2100">
                          <a:solidFill>
                            <a:srgbClr val="000000"/>
                          </a:solidFill>
                          <a:latin typeface="Poppins Light Bold"/>
                        </a:rPr>
                        <a:t>0.3428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bl>
          </a:graphicData>
        </a:graphic>
      </p:graphicFrame>
      <p:sp>
        <p:nvSpPr>
          <p:cNvPr id="8" name="TextBox 8"/>
          <p:cNvSpPr txBox="1"/>
          <p:nvPr/>
        </p:nvSpPr>
        <p:spPr>
          <a:xfrm>
            <a:off x="5408548" y="5328655"/>
            <a:ext cx="6241137" cy="53049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4360"/>
              </a:lnSpc>
              <a:spcBef>
                <a:spcPct val="0"/>
              </a:spcBef>
            </a:pPr>
            <a:r>
              <a:rPr lang="en-US" sz="3114">
                <a:solidFill>
                  <a:srgbClr val="000000"/>
                </a:solidFill>
                <a:latin typeface="Poppins Light Bold"/>
              </a:rPr>
              <a:t>Case Study: Week 1 and Week 2</a:t>
            </a:r>
          </a:p>
        </p:txBody>
      </p:sp>
    </p:spTree>
  </p:cSld>
  <p:clrMapOvr>
    <a:masterClrMapping/>
  </p:clrMapOvr>
  <p:transition/>
  <p:timing/>
</p:sld>
</file>

<file path=ppt/slides/slide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Freeform 2"/>
          <p:cNvSpPr/>
          <p:nvPr/>
        </p:nvSpPr>
        <p:spPr>
          <a:xfrm>
            <a:off x="-1320061" y="1028700"/>
            <a:ext cx="4411594" cy="5390968"/>
          </a:xfrm>
          <a:custGeom>
            <a:rect l="l" t="t" r="r" b="b"/>
            <a:pathLst>
              <a:path w="4411594" h="5390968">
                <a:moveTo>
                  <a:pt x="0" y="0"/>
                </a:moveTo>
                <a:lnTo>
                  <a:pt x="4411594" y="0"/>
                </a:lnTo>
                <a:lnTo>
                  <a:pt x="4411594" y="5390968"/>
                </a:lnTo>
                <a:lnTo>
                  <a:pt x="0" y="53909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 name="Freeform 3"/>
          <p:cNvSpPr/>
          <p:nvPr/>
        </p:nvSpPr>
        <p:spPr>
          <a:xfrm>
            <a:off x="12552859" y="8160527"/>
            <a:ext cx="3189599" cy="1589000"/>
          </a:xfrm>
          <a:custGeom>
            <a:rect l="l" t="t" r="r" b="b"/>
            <a:pathLst>
              <a:path w="3189599" h="1589000">
                <a:moveTo>
                  <a:pt x="0" y="0"/>
                </a:moveTo>
                <a:lnTo>
                  <a:pt x="3189599" y="0"/>
                </a:lnTo>
                <a:lnTo>
                  <a:pt x="3189599" y="1589000"/>
                </a:lnTo>
                <a:lnTo>
                  <a:pt x="0" y="1589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4" name="Freeform 4"/>
          <p:cNvSpPr/>
          <p:nvPr/>
        </p:nvSpPr>
        <p:spPr>
          <a:xfrm>
            <a:off x="2042725" y="2773045"/>
            <a:ext cx="2097616" cy="1044994"/>
          </a:xfrm>
          <a:custGeom>
            <a:rect l="l" t="t" r="r" b="b"/>
            <a:pathLst>
              <a:path w="2097616" h="1044994">
                <a:moveTo>
                  <a:pt x="0" y="0"/>
                </a:moveTo>
                <a:lnTo>
                  <a:pt x="2097616" y="0"/>
                </a:lnTo>
                <a:lnTo>
                  <a:pt x="2097616" y="1044995"/>
                </a:lnTo>
                <a:lnTo>
                  <a:pt x="0" y="10449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5" name="AutoShape 5"/>
          <p:cNvSpPr/>
          <p:nvPr/>
        </p:nvSpPr>
        <p:spPr>
          <a:xfrm rot="-2386809">
            <a:off x="13714989" y="8040872"/>
            <a:ext cx="1382246" cy="239309"/>
          </a:xfrm>
          <a:prstGeom prst="rect">
            <a:avLst/>
          </a:prstGeom>
          <a:solidFill>
            <a:srgbClr val="6422B8"/>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nvGrpSpPr>
          <p:cNvPr id="6" name="Group 6"/>
          <p:cNvGrpSpPr/>
          <p:nvPr/>
        </p:nvGrpSpPr>
        <p:grpSpPr>
          <a:xfrm>
            <a:off x="15742458" y="2216953"/>
            <a:ext cx="1516842" cy="1516842"/>
            <a:chExt cx="6350000" cy="6350000"/>
          </a:xfrm>
        </p:grpSpPr>
        <p:sp>
          <p:nvSpPr>
            <p:cNvPr id="7" name="Freeform 7"/>
            <p:cNvSpPr/>
            <p:nvPr/>
          </p:nvSpPr>
          <p:spPr>
            <a:xfrm>
              <a:off x="14167" y="0"/>
              <a:ext cx="6321665" cy="6350000"/>
            </a:xfrm>
            <a:custGeom>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B48AB"/>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sp>
        <p:nvSpPr>
          <p:cNvPr id="8" name="TextBox 8"/>
          <p:cNvSpPr txBox="1"/>
          <p:nvPr/>
        </p:nvSpPr>
        <p:spPr>
          <a:xfrm>
            <a:off x="4140341" y="3149150"/>
            <a:ext cx="10007317" cy="3314087"/>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600"/>
              </a:lnSpc>
            </a:pPr>
            <a:r>
              <a:rPr lang="en-US" sz="8600">
                <a:solidFill>
                  <a:srgbClr val="1B1B1B"/>
                </a:solidFill>
                <a:latin typeface="Poppins Medium Bold"/>
              </a:rPr>
              <a:t>Population Ecology Network: Food Web</a:t>
            </a:r>
          </a:p>
        </p:txBody>
      </p:sp>
    </p:spTree>
  </p:cSld>
  <p:clrMapOvr>
    <a:masterClrMapping/>
  </p:clrMapOvr>
  <p:transition/>
  <p:timing/>
</p:sld>
</file>

<file path=ppt/slides/slide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extBox 2"/>
          <p:cNvSpPr txBox="1"/>
          <p:nvPr/>
        </p:nvSpPr>
        <p:spPr>
          <a:xfrm>
            <a:off x="2358289" y="1830866"/>
            <a:ext cx="12612354" cy="804291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87458" lvl="1" indent="-593729">
              <a:lnSpc>
                <a:spcPts val="7095"/>
              </a:lnSpc>
              <a:buFont typeface="Arial"/>
              <a:buChar char="•"/>
            </a:pPr>
            <a:r>
              <a:rPr lang="en-US" sz="5500">
                <a:solidFill>
                  <a:srgbClr val="1B1B1B"/>
                </a:solidFill>
                <a:latin typeface="Poppins Medium"/>
              </a:rPr>
              <a:t>The Great Salt Lake Ecosystem</a:t>
            </a:r>
          </a:p>
          <a:p>
            <a:pPr marL="1187458" lvl="1" indent="-593729">
              <a:lnSpc>
                <a:spcPts val="7095"/>
              </a:lnSpc>
              <a:buFont typeface="Arial"/>
              <a:buChar char="•"/>
            </a:pPr>
            <a:r>
              <a:rPr lang="en-US" sz="5500">
                <a:solidFill>
                  <a:srgbClr val="1B1B1B"/>
                </a:solidFill>
                <a:latin typeface="Poppins Medium"/>
              </a:rPr>
              <a:t>Calculation of Number of Direct Food Sources</a:t>
            </a:r>
          </a:p>
          <a:p>
            <a:pPr marL="1187458" lvl="1" indent="-593729">
              <a:lnSpc>
                <a:spcPts val="7095"/>
              </a:lnSpc>
              <a:buFont typeface="Arial"/>
              <a:buChar char="•"/>
            </a:pPr>
            <a:r>
              <a:rPr lang="en-US" sz="5500">
                <a:solidFill>
                  <a:srgbClr val="1B1B1B"/>
                </a:solidFill>
                <a:latin typeface="Poppins Medium"/>
              </a:rPr>
              <a:t>Calculation of Number of Indirect Food Sources</a:t>
            </a:r>
          </a:p>
          <a:p>
            <a:pPr marL="1187458" lvl="1" indent="-593729">
              <a:lnSpc>
                <a:spcPts val="7095"/>
              </a:lnSpc>
              <a:buFont typeface="Arial"/>
              <a:buChar char="•"/>
            </a:pPr>
            <a:r>
              <a:rPr lang="en-US" sz="5500">
                <a:solidFill>
                  <a:srgbClr val="1B1B1B"/>
                </a:solidFill>
                <a:latin typeface="Poppins Medium"/>
              </a:rPr>
              <a:t>Potential Food Chains</a:t>
            </a:r>
          </a:p>
          <a:p>
            <a:pPr marL="1187458" lvl="1" indent="-593729">
              <a:lnSpc>
                <a:spcPts val="7095"/>
              </a:lnSpc>
              <a:buFont typeface="Arial"/>
              <a:buChar char="•"/>
            </a:pPr>
            <a:r>
              <a:rPr lang="en-US" sz="5500">
                <a:solidFill>
                  <a:srgbClr val="1B1B1B"/>
                </a:solidFill>
                <a:latin typeface="Poppins Medium"/>
              </a:rPr>
              <a:t>Structural Diversity</a:t>
            </a:r>
          </a:p>
          <a:p>
            <a:pPr marL="1187458" lvl="1" indent="-593729">
              <a:lnSpc>
                <a:spcPts val="7095"/>
              </a:lnSpc>
              <a:buFont typeface="Arial"/>
              <a:buChar char="•"/>
            </a:pPr>
            <a:r>
              <a:rPr lang="en-US" sz="5500">
                <a:solidFill>
                  <a:srgbClr val="1B1B1B"/>
                </a:solidFill>
                <a:latin typeface="Poppins Medium"/>
              </a:rPr>
              <a:t>Determining Importance of Species in Coextinction</a:t>
            </a:r>
          </a:p>
        </p:txBody>
      </p:sp>
      <p:sp>
        <p:nvSpPr>
          <p:cNvPr id="3" name="AutoShape 3"/>
          <p:cNvSpPr/>
          <p:nvPr/>
        </p:nvSpPr>
        <p:spPr>
          <a:xfrm rot="-2386809">
            <a:off x="15960485" y="2293002"/>
            <a:ext cx="1382246" cy="239309"/>
          </a:xfrm>
          <a:prstGeom prst="rect">
            <a:avLst/>
          </a:prstGeom>
          <a:solidFill>
            <a:srgbClr val="FFA53B"/>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4" name="Freeform 4"/>
          <p:cNvSpPr/>
          <p:nvPr/>
        </p:nvSpPr>
        <p:spPr>
          <a:xfrm>
            <a:off x="-1851267" y="3443322"/>
            <a:ext cx="3570463" cy="4363106"/>
          </a:xfrm>
          <a:custGeom>
            <a:rect l="l" t="t" r="r" b="b"/>
            <a:pathLst>
              <a:path w="3570463" h="4363106">
                <a:moveTo>
                  <a:pt x="0" y="0"/>
                </a:moveTo>
                <a:lnTo>
                  <a:pt x="3570463" y="0"/>
                </a:lnTo>
                <a:lnTo>
                  <a:pt x="3570463" y="4363106"/>
                </a:lnTo>
                <a:lnTo>
                  <a:pt x="0" y="43631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5" name="Freeform 5"/>
          <p:cNvSpPr/>
          <p:nvPr/>
        </p:nvSpPr>
        <p:spPr>
          <a:xfrm>
            <a:off x="566611" y="4476481"/>
            <a:ext cx="2305170" cy="1148394"/>
          </a:xfrm>
          <a:custGeom>
            <a:rect l="l" t="t" r="r" b="b"/>
            <a:pathLst>
              <a:path w="2305170" h="1148394">
                <a:moveTo>
                  <a:pt x="0" y="0"/>
                </a:moveTo>
                <a:lnTo>
                  <a:pt x="2305170" y="0"/>
                </a:lnTo>
                <a:lnTo>
                  <a:pt x="2305170" y="1148394"/>
                </a:lnTo>
                <a:lnTo>
                  <a:pt x="0" y="11483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6" name="TextBox 6"/>
          <p:cNvSpPr txBox="1"/>
          <p:nvPr/>
        </p:nvSpPr>
        <p:spPr>
          <a:xfrm>
            <a:off x="2871781" y="479852"/>
            <a:ext cx="12309908" cy="104054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8338"/>
              </a:lnSpc>
            </a:pPr>
            <a:r>
              <a:rPr lang="en-US" sz="6463">
                <a:solidFill>
                  <a:srgbClr val="1B1B1B"/>
                </a:solidFill>
                <a:latin typeface="Poppins Medium"/>
              </a:rPr>
              <a:t>Topics Covered:</a:t>
            </a:r>
          </a:p>
        </p:txBody>
      </p:sp>
    </p:spTree>
  </p:cSld>
  <p:clrMapOvr>
    <a:masterClrMapping/>
  </p:clrMapOvr>
  <p:transition/>
  <p:timing/>
</p:sld>
</file>

<file path=ppt/slides/slide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AutoShape 2"/>
          <p:cNvSpPr/>
          <p:nvPr/>
        </p:nvSpPr>
        <p:spPr>
          <a:xfrm rot="-2386809">
            <a:off x="15960485" y="2293002"/>
            <a:ext cx="1382246" cy="239309"/>
          </a:xfrm>
          <a:prstGeom prst="rect">
            <a:avLst/>
          </a:prstGeom>
          <a:solidFill>
            <a:srgbClr val="FFA53B"/>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 name="Freeform 3"/>
          <p:cNvSpPr/>
          <p:nvPr/>
        </p:nvSpPr>
        <p:spPr>
          <a:xfrm>
            <a:off x="-1851267" y="3443322"/>
            <a:ext cx="3570463" cy="4363106"/>
          </a:xfrm>
          <a:custGeom>
            <a:rect l="l" t="t" r="r" b="b"/>
            <a:pathLst>
              <a:path w="3570463" h="4363106">
                <a:moveTo>
                  <a:pt x="0" y="0"/>
                </a:moveTo>
                <a:lnTo>
                  <a:pt x="3570463" y="0"/>
                </a:lnTo>
                <a:lnTo>
                  <a:pt x="3570463" y="4363106"/>
                </a:lnTo>
                <a:lnTo>
                  <a:pt x="0" y="43631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4" name="Freeform 4"/>
          <p:cNvSpPr/>
          <p:nvPr/>
        </p:nvSpPr>
        <p:spPr>
          <a:xfrm>
            <a:off x="566611" y="4476481"/>
            <a:ext cx="2305170" cy="1148394"/>
          </a:xfrm>
          <a:custGeom>
            <a:rect l="l" t="t" r="r" b="b"/>
            <a:pathLst>
              <a:path w="2305170" h="1148394">
                <a:moveTo>
                  <a:pt x="0" y="0"/>
                </a:moveTo>
                <a:lnTo>
                  <a:pt x="2305170" y="0"/>
                </a:lnTo>
                <a:lnTo>
                  <a:pt x="2305170" y="1148394"/>
                </a:lnTo>
                <a:lnTo>
                  <a:pt x="0" y="11483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5" name="Freeform 5"/>
          <p:cNvSpPr/>
          <p:nvPr/>
        </p:nvSpPr>
        <p:spPr>
          <a:xfrm>
            <a:off x="4285854" y="3432897"/>
            <a:ext cx="9716292" cy="5825403"/>
          </a:xfrm>
          <a:custGeom>
            <a:rect l="l" t="t" r="r" b="b"/>
            <a:pathLst>
              <a:path w="9716292" h="5825403">
                <a:moveTo>
                  <a:pt x="0" y="0"/>
                </a:moveTo>
                <a:lnTo>
                  <a:pt x="9716292" y="0"/>
                </a:lnTo>
                <a:lnTo>
                  <a:pt x="9716292" y="5825403"/>
                </a:lnTo>
                <a:lnTo>
                  <a:pt x="0" y="5825403"/>
                </a:lnTo>
                <a:lnTo>
                  <a:pt x="0" y="0"/>
                </a:lnTo>
                <a:close/>
              </a:path>
            </a:pathLst>
          </a:custGeom>
          <a:blipFill>
            <a:blip r:embed="rId6"/>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6" name="TextBox 6"/>
          <p:cNvSpPr txBox="1"/>
          <p:nvPr/>
        </p:nvSpPr>
        <p:spPr>
          <a:xfrm>
            <a:off x="4285854" y="729593"/>
            <a:ext cx="9716292" cy="2171319"/>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8643"/>
              </a:lnSpc>
            </a:pPr>
            <a:r>
              <a:rPr lang="en-US" sz="6700">
                <a:solidFill>
                  <a:srgbClr val="1B1B1B"/>
                </a:solidFill>
                <a:latin typeface="Poppins Medium"/>
              </a:rPr>
              <a:t>The Great Salt Lake Ecosystem</a:t>
            </a:r>
          </a:p>
        </p:txBody>
      </p:sp>
    </p:spTree>
  </p:cSld>
  <p:clrMapOvr>
    <a:masterClrMapping/>
  </p:clrMapOvr>
  <p:transition/>
  <p:timing/>
</p:sld>
</file>

<file path=ppt/slides/slide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AutoShape 2"/>
          <p:cNvSpPr/>
          <p:nvPr/>
        </p:nvSpPr>
        <p:spPr>
          <a:xfrm rot="-2386809">
            <a:off x="15960485" y="2293002"/>
            <a:ext cx="1382246" cy="239309"/>
          </a:xfrm>
          <a:prstGeom prst="rect">
            <a:avLst/>
          </a:prstGeom>
          <a:solidFill>
            <a:srgbClr val="FFA53B"/>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 name="Freeform 3"/>
          <p:cNvSpPr/>
          <p:nvPr/>
        </p:nvSpPr>
        <p:spPr>
          <a:xfrm>
            <a:off x="-1851267" y="3443322"/>
            <a:ext cx="3570463" cy="4363106"/>
          </a:xfrm>
          <a:custGeom>
            <a:rect l="l" t="t" r="r" b="b"/>
            <a:pathLst>
              <a:path w="3570463" h="4363106">
                <a:moveTo>
                  <a:pt x="0" y="0"/>
                </a:moveTo>
                <a:lnTo>
                  <a:pt x="3570463" y="0"/>
                </a:lnTo>
                <a:lnTo>
                  <a:pt x="3570463" y="4363106"/>
                </a:lnTo>
                <a:lnTo>
                  <a:pt x="0" y="43631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4" name="Freeform 4"/>
          <p:cNvSpPr/>
          <p:nvPr/>
        </p:nvSpPr>
        <p:spPr>
          <a:xfrm>
            <a:off x="566611" y="4476481"/>
            <a:ext cx="2305170" cy="1148394"/>
          </a:xfrm>
          <a:custGeom>
            <a:rect l="l" t="t" r="r" b="b"/>
            <a:pathLst>
              <a:path w="2305170" h="1148394">
                <a:moveTo>
                  <a:pt x="0" y="0"/>
                </a:moveTo>
                <a:lnTo>
                  <a:pt x="2305170" y="0"/>
                </a:lnTo>
                <a:lnTo>
                  <a:pt x="2305170" y="1148394"/>
                </a:lnTo>
                <a:lnTo>
                  <a:pt x="0" y="11483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5" name="Freeform 5"/>
          <p:cNvSpPr/>
          <p:nvPr/>
        </p:nvSpPr>
        <p:spPr>
          <a:xfrm>
            <a:off x="2737454" y="5143500"/>
            <a:ext cx="6631228" cy="4907109"/>
          </a:xfrm>
          <a:custGeom>
            <a:rect l="l" t="t" r="r" b="b"/>
            <a:pathLst>
              <a:path w="6631228" h="4907109">
                <a:moveTo>
                  <a:pt x="0" y="0"/>
                </a:moveTo>
                <a:lnTo>
                  <a:pt x="6631227" y="0"/>
                </a:lnTo>
                <a:lnTo>
                  <a:pt x="6631227" y="4907109"/>
                </a:lnTo>
                <a:lnTo>
                  <a:pt x="0" y="4907109"/>
                </a:lnTo>
                <a:lnTo>
                  <a:pt x="0" y="0"/>
                </a:lnTo>
                <a:close/>
              </a:path>
            </a:pathLst>
          </a:custGeom>
          <a:blipFill>
            <a:blip r:embed="rId6"/>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6" name="Freeform 6"/>
          <p:cNvSpPr/>
          <p:nvPr/>
        </p:nvSpPr>
        <p:spPr>
          <a:xfrm>
            <a:off x="10037572" y="5143500"/>
            <a:ext cx="2341224" cy="4897733"/>
          </a:xfrm>
          <a:custGeom>
            <a:rect l="l" t="t" r="r" b="b"/>
            <a:pathLst>
              <a:path w="2341224" h="4897733">
                <a:moveTo>
                  <a:pt x="0" y="0"/>
                </a:moveTo>
                <a:lnTo>
                  <a:pt x="2341224" y="0"/>
                </a:lnTo>
                <a:lnTo>
                  <a:pt x="2341224" y="4897733"/>
                </a:lnTo>
                <a:lnTo>
                  <a:pt x="0" y="4897733"/>
                </a:lnTo>
                <a:lnTo>
                  <a:pt x="0" y="0"/>
                </a:lnTo>
                <a:close/>
              </a:path>
            </a:pathLst>
          </a:custGeom>
          <a:blipFill>
            <a:blip r:embed="rId7"/>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7" name="Freeform 7"/>
          <p:cNvSpPr/>
          <p:nvPr/>
        </p:nvSpPr>
        <p:spPr>
          <a:xfrm>
            <a:off x="13379765" y="5143500"/>
            <a:ext cx="2664151" cy="4897733"/>
          </a:xfrm>
          <a:custGeom>
            <a:rect l="l" t="t" r="r" b="b"/>
            <a:pathLst>
              <a:path w="2664151" h="4897733">
                <a:moveTo>
                  <a:pt x="0" y="0"/>
                </a:moveTo>
                <a:lnTo>
                  <a:pt x="2664151" y="0"/>
                </a:lnTo>
                <a:lnTo>
                  <a:pt x="2664151" y="4897733"/>
                </a:lnTo>
                <a:lnTo>
                  <a:pt x="0" y="4897733"/>
                </a:lnTo>
                <a:lnTo>
                  <a:pt x="0" y="0"/>
                </a:lnTo>
                <a:close/>
              </a:path>
            </a:pathLst>
          </a:custGeom>
          <a:blipFill>
            <a:blip r:embed="rId8"/>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8" name="TextBox 8"/>
          <p:cNvSpPr txBox="1"/>
          <p:nvPr/>
        </p:nvSpPr>
        <p:spPr>
          <a:xfrm>
            <a:off x="3009322" y="352222"/>
            <a:ext cx="11288442" cy="2171319"/>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8643"/>
              </a:lnSpc>
            </a:pPr>
            <a:r>
              <a:rPr lang="en-US" sz="6700">
                <a:solidFill>
                  <a:srgbClr val="1B1B1B"/>
                </a:solidFill>
                <a:latin typeface="Poppins Medium"/>
              </a:rPr>
              <a:t>Calculation of number of Direct Food Sources</a:t>
            </a:r>
          </a:p>
        </p:txBody>
      </p:sp>
      <p:sp>
        <p:nvSpPr>
          <p:cNvPr id="9" name="TextBox 9"/>
          <p:cNvSpPr txBox="1"/>
          <p:nvPr/>
        </p:nvSpPr>
        <p:spPr>
          <a:xfrm>
            <a:off x="3009322" y="2622824"/>
            <a:ext cx="9707102" cy="262890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5250"/>
              </a:lnSpc>
            </a:pPr>
            <a:r>
              <a:rPr lang="en-US" sz="3500">
                <a:solidFill>
                  <a:srgbClr val="1B1B1B"/>
                </a:solidFill>
                <a:latin typeface="Poppins Light"/>
              </a:rPr>
              <a:t>A1 represents the adjacency matrix of food web. Multiplying it with v1 gives A1v1 which is the number of direct food sources for all species.</a:t>
            </a:r>
          </a:p>
        </p:txBody>
      </p:sp>
    </p:spTree>
  </p:cSld>
  <p:clrMapOvr>
    <a:masterClrMapping/>
  </p:clrMapOvr>
  <p:transition/>
  <p:timing/>
</p:sld>
</file>

<file path=ppt/slides/slide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AutoShape 2"/>
          <p:cNvSpPr/>
          <p:nvPr/>
        </p:nvSpPr>
        <p:spPr>
          <a:xfrm rot="-2386809">
            <a:off x="15960485" y="2293002"/>
            <a:ext cx="1382246" cy="239309"/>
          </a:xfrm>
          <a:prstGeom prst="rect">
            <a:avLst/>
          </a:prstGeom>
          <a:solidFill>
            <a:srgbClr val="FFA53B"/>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 name="Freeform 3"/>
          <p:cNvSpPr/>
          <p:nvPr/>
        </p:nvSpPr>
        <p:spPr>
          <a:xfrm>
            <a:off x="-1851267" y="3443322"/>
            <a:ext cx="3570463" cy="4363106"/>
          </a:xfrm>
          <a:custGeom>
            <a:rect l="l" t="t" r="r" b="b"/>
            <a:pathLst>
              <a:path w="3570463" h="4363106">
                <a:moveTo>
                  <a:pt x="0" y="0"/>
                </a:moveTo>
                <a:lnTo>
                  <a:pt x="3570463" y="0"/>
                </a:lnTo>
                <a:lnTo>
                  <a:pt x="3570463" y="4363106"/>
                </a:lnTo>
                <a:lnTo>
                  <a:pt x="0" y="43631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4" name="Freeform 4"/>
          <p:cNvSpPr/>
          <p:nvPr/>
        </p:nvSpPr>
        <p:spPr>
          <a:xfrm>
            <a:off x="566611" y="4476481"/>
            <a:ext cx="2305170" cy="1148394"/>
          </a:xfrm>
          <a:custGeom>
            <a:rect l="l" t="t" r="r" b="b"/>
            <a:pathLst>
              <a:path w="2305170" h="1148394">
                <a:moveTo>
                  <a:pt x="0" y="0"/>
                </a:moveTo>
                <a:lnTo>
                  <a:pt x="2305170" y="0"/>
                </a:lnTo>
                <a:lnTo>
                  <a:pt x="2305170" y="1148394"/>
                </a:lnTo>
                <a:lnTo>
                  <a:pt x="0" y="11483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5" name="Freeform 5"/>
          <p:cNvSpPr/>
          <p:nvPr/>
        </p:nvSpPr>
        <p:spPr>
          <a:xfrm>
            <a:off x="3009322" y="5143500"/>
            <a:ext cx="6721947" cy="4900862"/>
          </a:xfrm>
          <a:custGeom>
            <a:rect l="l" t="t" r="r" b="b"/>
            <a:pathLst>
              <a:path w="6721947" h="4900862">
                <a:moveTo>
                  <a:pt x="0" y="0"/>
                </a:moveTo>
                <a:lnTo>
                  <a:pt x="6721947" y="0"/>
                </a:lnTo>
                <a:lnTo>
                  <a:pt x="6721947" y="4900862"/>
                </a:lnTo>
                <a:lnTo>
                  <a:pt x="0" y="4900862"/>
                </a:lnTo>
                <a:lnTo>
                  <a:pt x="0" y="0"/>
                </a:lnTo>
                <a:close/>
              </a:path>
            </a:pathLst>
          </a:custGeom>
          <a:blipFill>
            <a:blip r:embed="rId6"/>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6" name="Freeform 6"/>
          <p:cNvSpPr/>
          <p:nvPr/>
        </p:nvSpPr>
        <p:spPr>
          <a:xfrm>
            <a:off x="9864619" y="5143500"/>
            <a:ext cx="2947577" cy="4894601"/>
          </a:xfrm>
          <a:custGeom>
            <a:rect l="l" t="t" r="r" b="b"/>
            <a:pathLst>
              <a:path w="2947577" h="4894601">
                <a:moveTo>
                  <a:pt x="0" y="0"/>
                </a:moveTo>
                <a:lnTo>
                  <a:pt x="2947577" y="0"/>
                </a:lnTo>
                <a:lnTo>
                  <a:pt x="2947577" y="4894601"/>
                </a:lnTo>
                <a:lnTo>
                  <a:pt x="0" y="4894601"/>
                </a:lnTo>
                <a:lnTo>
                  <a:pt x="0" y="0"/>
                </a:lnTo>
                <a:close/>
              </a:path>
            </a:pathLst>
          </a:custGeom>
          <a:blipFill>
            <a:blip r:embed="rId7"/>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7" name="Freeform 7"/>
          <p:cNvSpPr/>
          <p:nvPr/>
        </p:nvSpPr>
        <p:spPr>
          <a:xfrm>
            <a:off x="13093133" y="5143500"/>
            <a:ext cx="4786433" cy="4894601"/>
          </a:xfrm>
          <a:custGeom>
            <a:rect l="l" t="t" r="r" b="b"/>
            <a:pathLst>
              <a:path w="4786433" h="4894601">
                <a:moveTo>
                  <a:pt x="0" y="0"/>
                </a:moveTo>
                <a:lnTo>
                  <a:pt x="4786433" y="0"/>
                </a:lnTo>
                <a:lnTo>
                  <a:pt x="4786433" y="4894601"/>
                </a:lnTo>
                <a:lnTo>
                  <a:pt x="0" y="4894601"/>
                </a:lnTo>
                <a:lnTo>
                  <a:pt x="0" y="0"/>
                </a:lnTo>
                <a:close/>
              </a:path>
            </a:pathLst>
          </a:custGeom>
          <a:blipFill>
            <a:blip r:embed="rId8"/>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8" name="TextBox 8"/>
          <p:cNvSpPr txBox="1"/>
          <p:nvPr/>
        </p:nvSpPr>
        <p:spPr>
          <a:xfrm>
            <a:off x="3009322" y="96915"/>
            <a:ext cx="11288442" cy="2171319"/>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8643"/>
              </a:lnSpc>
            </a:pPr>
            <a:r>
              <a:rPr lang="en-US" sz="6700">
                <a:solidFill>
                  <a:srgbClr val="1B1B1B"/>
                </a:solidFill>
                <a:latin typeface="Poppins Medium"/>
              </a:rPr>
              <a:t>Calculation of number of Indirect Food Sources</a:t>
            </a:r>
          </a:p>
        </p:txBody>
      </p:sp>
      <p:sp>
        <p:nvSpPr>
          <p:cNvPr id="9" name="TextBox 9"/>
          <p:cNvSpPr txBox="1"/>
          <p:nvPr/>
        </p:nvSpPr>
        <p:spPr>
          <a:xfrm>
            <a:off x="3009322" y="2421778"/>
            <a:ext cx="10540207" cy="262890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5250"/>
              </a:lnSpc>
            </a:pPr>
            <a:r>
              <a:rPr lang="en-US" sz="3500">
                <a:solidFill>
                  <a:srgbClr val="1B1B1B"/>
                </a:solidFill>
                <a:latin typeface="Poppins Light"/>
              </a:rPr>
              <a:t>Multiplying A1^2 with v1 gives A1^2.v1 which is the number of indirect food sources for all species. Summing up direct and indirect sources, we get total number of food sources sources </a:t>
            </a:r>
          </a:p>
        </p:txBody>
      </p:sp>
    </p:spTree>
  </p:cSld>
  <p:clrMapOvr>
    <a:masterClrMapping/>
  </p:clrMapOvr>
  <p:transition/>
  <p:timing/>
</p:sld>
</file>

<file path=ppt/slides/slide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extBox 2"/>
          <p:cNvSpPr txBox="1"/>
          <p:nvPr/>
        </p:nvSpPr>
        <p:spPr>
          <a:xfrm>
            <a:off x="2314529" y="2522601"/>
            <a:ext cx="13658941" cy="6670952"/>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5852"/>
              </a:lnSpc>
            </a:pPr>
            <a:r>
              <a:rPr lang="en-US" sz="4536">
                <a:solidFill>
                  <a:srgbClr val="1B1B1B"/>
                </a:solidFill>
                <a:latin typeface="Poppins Medium"/>
              </a:rPr>
              <a:t>This project applies linear algebraic techniques, including Leslie matrices, transition matrices, and Markov chains, to analyze and model population dynamics. By utilizing matrix operations and eigenvalue analysis, it aims to gain valuable insights into fields such as population ecology and epidemiology, which involve the study of dynamic systems.</a:t>
            </a:r>
          </a:p>
        </p:txBody>
      </p:sp>
      <p:grpSp>
        <p:nvGrpSpPr>
          <p:cNvPr id="3" name="Group 3"/>
          <p:cNvGrpSpPr/>
          <p:nvPr/>
        </p:nvGrpSpPr>
        <p:grpSpPr>
          <a:xfrm>
            <a:off x="2349535" y="1028700"/>
            <a:ext cx="1484783" cy="1484783"/>
            <a:chExt cx="6350000" cy="6350000"/>
          </a:xfrm>
        </p:grpSpPr>
        <p:sp>
          <p:nvSpPr>
            <p:cNvPr id="4" name="Freeform 4"/>
            <p:cNvSpPr/>
            <p:nvPr/>
          </p:nvSpPr>
          <p:spPr>
            <a:xfrm>
              <a:off x="14167" y="0"/>
              <a:ext cx="6321665" cy="6350000"/>
            </a:xfrm>
            <a:custGeom>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B48AB"/>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sp>
        <p:nvSpPr>
          <p:cNvPr id="5" name="AutoShape 5"/>
          <p:cNvSpPr/>
          <p:nvPr/>
        </p:nvSpPr>
        <p:spPr>
          <a:xfrm rot="-2386809">
            <a:off x="1793111" y="1906880"/>
            <a:ext cx="1382246" cy="239309"/>
          </a:xfrm>
          <a:prstGeom prst="rect">
            <a:avLst/>
          </a:prstGeom>
          <a:solidFill>
            <a:srgbClr val="FFA53B"/>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6" name="Freeform 6"/>
          <p:cNvSpPr/>
          <p:nvPr/>
        </p:nvSpPr>
        <p:spPr>
          <a:xfrm>
            <a:off x="16584329" y="5143500"/>
            <a:ext cx="3407342" cy="4163771"/>
          </a:xfrm>
          <a:custGeom>
            <a:rect l="l" t="t" r="r" b="b"/>
            <a:pathLst>
              <a:path w="3407342" h="4163771">
                <a:moveTo>
                  <a:pt x="0" y="0"/>
                </a:moveTo>
                <a:lnTo>
                  <a:pt x="3407342" y="0"/>
                </a:lnTo>
                <a:lnTo>
                  <a:pt x="3407342" y="4163771"/>
                </a:lnTo>
                <a:lnTo>
                  <a:pt x="0" y="41637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Tree>
  </p:cSld>
  <p:clrMapOvr>
    <a:masterClrMapping/>
  </p:clrMapOvr>
  <p:transition/>
  <p:timing/>
</p:sld>
</file>

<file path=ppt/slides/slide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AutoShape 2"/>
          <p:cNvSpPr/>
          <p:nvPr/>
        </p:nvSpPr>
        <p:spPr>
          <a:xfrm rot="-2386809">
            <a:off x="15960485" y="2293002"/>
            <a:ext cx="1382246" cy="239309"/>
          </a:xfrm>
          <a:prstGeom prst="rect">
            <a:avLst/>
          </a:prstGeom>
          <a:solidFill>
            <a:srgbClr val="FFA53B"/>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 name="Freeform 3"/>
          <p:cNvSpPr/>
          <p:nvPr/>
        </p:nvSpPr>
        <p:spPr>
          <a:xfrm>
            <a:off x="-1851267" y="3443322"/>
            <a:ext cx="3570463" cy="4363106"/>
          </a:xfrm>
          <a:custGeom>
            <a:rect l="l" t="t" r="r" b="b"/>
            <a:pathLst>
              <a:path w="3570463" h="4363106">
                <a:moveTo>
                  <a:pt x="0" y="0"/>
                </a:moveTo>
                <a:lnTo>
                  <a:pt x="3570463" y="0"/>
                </a:lnTo>
                <a:lnTo>
                  <a:pt x="3570463" y="4363106"/>
                </a:lnTo>
                <a:lnTo>
                  <a:pt x="0" y="43631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4" name="Freeform 4"/>
          <p:cNvSpPr/>
          <p:nvPr/>
        </p:nvSpPr>
        <p:spPr>
          <a:xfrm>
            <a:off x="566611" y="4476481"/>
            <a:ext cx="2305170" cy="1148394"/>
          </a:xfrm>
          <a:custGeom>
            <a:rect l="l" t="t" r="r" b="b"/>
            <a:pathLst>
              <a:path w="2305170" h="1148394">
                <a:moveTo>
                  <a:pt x="0" y="0"/>
                </a:moveTo>
                <a:lnTo>
                  <a:pt x="2305170" y="0"/>
                </a:lnTo>
                <a:lnTo>
                  <a:pt x="2305170" y="1148394"/>
                </a:lnTo>
                <a:lnTo>
                  <a:pt x="0" y="11483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5" name="Freeform 5"/>
          <p:cNvSpPr/>
          <p:nvPr/>
        </p:nvSpPr>
        <p:spPr>
          <a:xfrm>
            <a:off x="3816159" y="4959943"/>
            <a:ext cx="8288471" cy="4897733"/>
          </a:xfrm>
          <a:custGeom>
            <a:rect l="l" t="t" r="r" b="b"/>
            <a:pathLst>
              <a:path w="8288471" h="4897733">
                <a:moveTo>
                  <a:pt x="0" y="0"/>
                </a:moveTo>
                <a:lnTo>
                  <a:pt x="8288471" y="0"/>
                </a:lnTo>
                <a:lnTo>
                  <a:pt x="8288471" y="4897733"/>
                </a:lnTo>
                <a:lnTo>
                  <a:pt x="0" y="4897733"/>
                </a:lnTo>
                <a:lnTo>
                  <a:pt x="0" y="0"/>
                </a:lnTo>
                <a:close/>
              </a:path>
            </a:pathLst>
          </a:custGeom>
          <a:blipFill>
            <a:blip r:embed="rId6"/>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6" name="TextBox 6"/>
          <p:cNvSpPr txBox="1"/>
          <p:nvPr/>
        </p:nvSpPr>
        <p:spPr>
          <a:xfrm>
            <a:off x="3009322" y="644603"/>
            <a:ext cx="11288442" cy="1075944"/>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8643"/>
              </a:lnSpc>
            </a:pPr>
            <a:r>
              <a:rPr lang="en-US" sz="6700">
                <a:solidFill>
                  <a:srgbClr val="1B1B1B"/>
                </a:solidFill>
                <a:latin typeface="Poppins Medium"/>
              </a:rPr>
              <a:t>Potential Food Chains</a:t>
            </a:r>
          </a:p>
        </p:txBody>
      </p:sp>
      <p:sp>
        <p:nvSpPr>
          <p:cNvPr id="7" name="TextBox 7"/>
          <p:cNvSpPr txBox="1"/>
          <p:nvPr/>
        </p:nvSpPr>
        <p:spPr>
          <a:xfrm>
            <a:off x="3009322" y="1978618"/>
            <a:ext cx="10540207" cy="262890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5250"/>
              </a:lnSpc>
            </a:pPr>
            <a:r>
              <a:rPr lang="en-US" sz="3500">
                <a:solidFill>
                  <a:srgbClr val="1B1B1B"/>
                </a:solidFill>
                <a:latin typeface="Poppins Light"/>
              </a:rPr>
              <a:t>Trophic level of The Great Salt Lake Food Web is 5. Therefore, A1^5 gives the total number of possible food chains from 1st trophic level to last trophic level.</a:t>
            </a:r>
          </a:p>
        </p:txBody>
      </p:sp>
    </p:spTree>
  </p:cSld>
  <p:clrMapOvr>
    <a:masterClrMapping/>
  </p:clrMapOvr>
  <p:transition/>
  <p:timing/>
</p:sld>
</file>

<file path=ppt/slides/slide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AutoShape 2"/>
          <p:cNvSpPr/>
          <p:nvPr/>
        </p:nvSpPr>
        <p:spPr>
          <a:xfrm rot="-2386809">
            <a:off x="15960485" y="2293002"/>
            <a:ext cx="1382246" cy="239309"/>
          </a:xfrm>
          <a:prstGeom prst="rect">
            <a:avLst/>
          </a:prstGeom>
          <a:solidFill>
            <a:srgbClr val="FFA53B"/>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 name="Freeform 3"/>
          <p:cNvSpPr/>
          <p:nvPr/>
        </p:nvSpPr>
        <p:spPr>
          <a:xfrm>
            <a:off x="-1851267" y="3443322"/>
            <a:ext cx="3570463" cy="4363106"/>
          </a:xfrm>
          <a:custGeom>
            <a:rect l="l" t="t" r="r" b="b"/>
            <a:pathLst>
              <a:path w="3570463" h="4363106">
                <a:moveTo>
                  <a:pt x="0" y="0"/>
                </a:moveTo>
                <a:lnTo>
                  <a:pt x="3570463" y="0"/>
                </a:lnTo>
                <a:lnTo>
                  <a:pt x="3570463" y="4363106"/>
                </a:lnTo>
                <a:lnTo>
                  <a:pt x="0" y="43631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4" name="Freeform 4"/>
          <p:cNvSpPr/>
          <p:nvPr/>
        </p:nvSpPr>
        <p:spPr>
          <a:xfrm>
            <a:off x="566611" y="4476481"/>
            <a:ext cx="2305170" cy="1148394"/>
          </a:xfrm>
          <a:custGeom>
            <a:rect l="l" t="t" r="r" b="b"/>
            <a:pathLst>
              <a:path w="2305170" h="1148394">
                <a:moveTo>
                  <a:pt x="0" y="0"/>
                </a:moveTo>
                <a:lnTo>
                  <a:pt x="2305170" y="0"/>
                </a:lnTo>
                <a:lnTo>
                  <a:pt x="2305170" y="1148394"/>
                </a:lnTo>
                <a:lnTo>
                  <a:pt x="0" y="11483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5" name="Freeform 5"/>
          <p:cNvSpPr/>
          <p:nvPr/>
        </p:nvSpPr>
        <p:spPr>
          <a:xfrm>
            <a:off x="4688970" y="4940893"/>
            <a:ext cx="6936509" cy="4888327"/>
          </a:xfrm>
          <a:custGeom>
            <a:rect l="l" t="t" r="r" b="b"/>
            <a:pathLst>
              <a:path w="6936508" h="4888327">
                <a:moveTo>
                  <a:pt x="0" y="0"/>
                </a:moveTo>
                <a:lnTo>
                  <a:pt x="6936508" y="0"/>
                </a:lnTo>
                <a:lnTo>
                  <a:pt x="6936508" y="4888327"/>
                </a:lnTo>
                <a:lnTo>
                  <a:pt x="0" y="4888327"/>
                </a:lnTo>
                <a:lnTo>
                  <a:pt x="0" y="0"/>
                </a:lnTo>
                <a:close/>
              </a:path>
            </a:pathLst>
          </a:custGeom>
          <a:blipFill>
            <a:blip r:embed="rId6"/>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6" name="TextBox 6"/>
          <p:cNvSpPr txBox="1"/>
          <p:nvPr/>
        </p:nvSpPr>
        <p:spPr>
          <a:xfrm>
            <a:off x="3009322" y="644603"/>
            <a:ext cx="11288442" cy="1075944"/>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8643"/>
              </a:lnSpc>
            </a:pPr>
            <a:r>
              <a:rPr lang="en-US" sz="6700">
                <a:solidFill>
                  <a:srgbClr val="1B1B1B"/>
                </a:solidFill>
                <a:latin typeface="Poppins Medium"/>
              </a:rPr>
              <a:t>Structural Diversity</a:t>
            </a:r>
          </a:p>
        </p:txBody>
      </p:sp>
      <p:sp>
        <p:nvSpPr>
          <p:cNvPr id="7" name="TextBox 7"/>
          <p:cNvSpPr txBox="1"/>
          <p:nvPr/>
        </p:nvSpPr>
        <p:spPr>
          <a:xfrm>
            <a:off x="3009322" y="1645243"/>
            <a:ext cx="10540207" cy="329565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5250"/>
              </a:lnSpc>
            </a:pPr>
            <a:r>
              <a:rPr lang="en-US" sz="3500">
                <a:solidFill>
                  <a:srgbClr val="1B1B1B"/>
                </a:solidFill>
                <a:latin typeface="Poppins Light"/>
              </a:rPr>
              <a:t>A3 is the adjacency matrix of the food web when we restrict birds to eat only brine shimp.</a:t>
            </a:r>
          </a:p>
          <a:p>
            <a:pPr>
              <a:lnSpc>
                <a:spcPts val="5250"/>
              </a:lnSpc>
            </a:pPr>
            <a:r>
              <a:rPr lang="en-US" sz="3500">
                <a:solidFill>
                  <a:srgbClr val="1B1B1B"/>
                </a:solidFill>
                <a:latin typeface="Poppins Light"/>
              </a:rPr>
              <a:t>Its dominant eigenvalues shows that as the feeding options are limited, ecosystem's robustness decreaases.</a:t>
            </a:r>
          </a:p>
        </p:txBody>
      </p:sp>
    </p:spTree>
  </p:cSld>
  <p:clrMapOvr>
    <a:masterClrMapping/>
  </p:clrMapOvr>
  <p:transition/>
  <p:timing/>
</p:sld>
</file>

<file path=ppt/slides/slide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AutoShape 2"/>
          <p:cNvSpPr/>
          <p:nvPr/>
        </p:nvSpPr>
        <p:spPr>
          <a:xfrm rot="-2386809">
            <a:off x="15960485" y="2293002"/>
            <a:ext cx="1382246" cy="239309"/>
          </a:xfrm>
          <a:prstGeom prst="rect">
            <a:avLst/>
          </a:prstGeom>
          <a:solidFill>
            <a:srgbClr val="FFA53B"/>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 name="Freeform 3"/>
          <p:cNvSpPr/>
          <p:nvPr/>
        </p:nvSpPr>
        <p:spPr>
          <a:xfrm>
            <a:off x="-1851267" y="3443322"/>
            <a:ext cx="3570463" cy="4363106"/>
          </a:xfrm>
          <a:custGeom>
            <a:rect l="l" t="t" r="r" b="b"/>
            <a:pathLst>
              <a:path w="3570463" h="4363106">
                <a:moveTo>
                  <a:pt x="0" y="0"/>
                </a:moveTo>
                <a:lnTo>
                  <a:pt x="3570463" y="0"/>
                </a:lnTo>
                <a:lnTo>
                  <a:pt x="3570463" y="4363106"/>
                </a:lnTo>
                <a:lnTo>
                  <a:pt x="0" y="43631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4" name="Freeform 4"/>
          <p:cNvSpPr/>
          <p:nvPr/>
        </p:nvSpPr>
        <p:spPr>
          <a:xfrm>
            <a:off x="566611" y="4476481"/>
            <a:ext cx="2305170" cy="1148394"/>
          </a:xfrm>
          <a:custGeom>
            <a:rect l="l" t="t" r="r" b="b"/>
            <a:pathLst>
              <a:path w="2305170" h="1148394">
                <a:moveTo>
                  <a:pt x="0" y="0"/>
                </a:moveTo>
                <a:lnTo>
                  <a:pt x="2305170" y="0"/>
                </a:lnTo>
                <a:lnTo>
                  <a:pt x="2305170" y="1148394"/>
                </a:lnTo>
                <a:lnTo>
                  <a:pt x="0" y="11483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5" name="Freeform 5"/>
          <p:cNvSpPr/>
          <p:nvPr/>
        </p:nvSpPr>
        <p:spPr>
          <a:xfrm>
            <a:off x="3476169" y="3074910"/>
            <a:ext cx="8960459" cy="3606023"/>
          </a:xfrm>
          <a:custGeom>
            <a:rect l="l" t="t" r="r" b="b"/>
            <a:pathLst>
              <a:path w="8960459" h="3606023">
                <a:moveTo>
                  <a:pt x="0" y="0"/>
                </a:moveTo>
                <a:lnTo>
                  <a:pt x="8960459" y="0"/>
                </a:lnTo>
                <a:lnTo>
                  <a:pt x="8960459" y="3606022"/>
                </a:lnTo>
                <a:lnTo>
                  <a:pt x="0" y="3606022"/>
                </a:lnTo>
                <a:lnTo>
                  <a:pt x="0" y="0"/>
                </a:lnTo>
                <a:close/>
              </a:path>
            </a:pathLst>
          </a:custGeom>
          <a:blipFill>
            <a:blip r:embed="rId6"/>
            <a:stretch>
              <a:fillRect l="-361" r="-361"/>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6" name="Freeform 6"/>
          <p:cNvSpPr/>
          <p:nvPr/>
        </p:nvSpPr>
        <p:spPr>
          <a:xfrm>
            <a:off x="3202038" y="6680932"/>
            <a:ext cx="9320601" cy="3606068"/>
          </a:xfrm>
          <a:custGeom>
            <a:rect l="l" t="t" r="r" b="b"/>
            <a:pathLst>
              <a:path w="9320601" h="3606068">
                <a:moveTo>
                  <a:pt x="0" y="0"/>
                </a:moveTo>
                <a:lnTo>
                  <a:pt x="9320601" y="0"/>
                </a:lnTo>
                <a:lnTo>
                  <a:pt x="9320601" y="3606068"/>
                </a:lnTo>
                <a:lnTo>
                  <a:pt x="0" y="3606068"/>
                </a:lnTo>
                <a:lnTo>
                  <a:pt x="0" y="0"/>
                </a:lnTo>
                <a:close/>
              </a:path>
            </a:pathLst>
          </a:custGeom>
          <a:blipFill>
            <a:blip r:embed="rId7"/>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7" name="TextBox 7"/>
          <p:cNvSpPr txBox="1"/>
          <p:nvPr/>
        </p:nvSpPr>
        <p:spPr>
          <a:xfrm>
            <a:off x="3296098" y="933450"/>
            <a:ext cx="10540207" cy="196215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5250"/>
              </a:lnSpc>
            </a:pPr>
            <a:r>
              <a:rPr lang="en-US" sz="3500">
                <a:solidFill>
                  <a:srgbClr val="1B1B1B"/>
                </a:solidFill>
                <a:latin typeface="Poppins Light"/>
              </a:rPr>
              <a:t>As the dominant eigenvalue has decreased on moving from A1 to A3, therefore we can say that robustness of the ecosystem has decreased.</a:t>
            </a:r>
          </a:p>
        </p:txBody>
      </p:sp>
    </p:spTree>
  </p:cSld>
  <p:clrMapOvr>
    <a:masterClrMapping/>
  </p:clrMapOvr>
  <p:transition/>
  <p:timing/>
</p:sld>
</file>

<file path=ppt/slides/slide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Freeform 2"/>
          <p:cNvSpPr/>
          <p:nvPr/>
        </p:nvSpPr>
        <p:spPr>
          <a:xfrm>
            <a:off x="1170745" y="9517746"/>
            <a:ext cx="3407342" cy="4163771"/>
          </a:xfrm>
          <a:custGeom>
            <a:rect l="l" t="t" r="r" b="b"/>
            <a:pathLst>
              <a:path w="3407342" h="4163771">
                <a:moveTo>
                  <a:pt x="0" y="0"/>
                </a:moveTo>
                <a:lnTo>
                  <a:pt x="3407341" y="0"/>
                </a:lnTo>
                <a:lnTo>
                  <a:pt x="3407341" y="4163771"/>
                </a:lnTo>
                <a:lnTo>
                  <a:pt x="0" y="41637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 name="AutoShape 3"/>
          <p:cNvSpPr/>
          <p:nvPr/>
        </p:nvSpPr>
        <p:spPr>
          <a:xfrm rot="-2386809">
            <a:off x="3886963" y="9398091"/>
            <a:ext cx="1382246" cy="239309"/>
          </a:xfrm>
          <a:prstGeom prst="rect">
            <a:avLst/>
          </a:prstGeom>
          <a:solidFill>
            <a:srgbClr val="FF738E"/>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4" name="Freeform 4"/>
          <p:cNvSpPr/>
          <p:nvPr/>
        </p:nvSpPr>
        <p:spPr>
          <a:xfrm>
            <a:off x="14843685" y="1073267"/>
            <a:ext cx="1965605" cy="979229"/>
          </a:xfrm>
          <a:custGeom>
            <a:rect l="l" t="t" r="r" b="b"/>
            <a:pathLst>
              <a:path w="1965605" h="979229">
                <a:moveTo>
                  <a:pt x="0" y="0"/>
                </a:moveTo>
                <a:lnTo>
                  <a:pt x="1965605" y="0"/>
                </a:lnTo>
                <a:lnTo>
                  <a:pt x="1965605" y="979228"/>
                </a:lnTo>
                <a:lnTo>
                  <a:pt x="0" y="9792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nvGrpSpPr>
          <p:cNvPr id="5" name="Group 5"/>
          <p:cNvGrpSpPr/>
          <p:nvPr/>
        </p:nvGrpSpPr>
        <p:grpSpPr>
          <a:xfrm>
            <a:off x="-685800" y="727208"/>
            <a:ext cx="2320456" cy="2320456"/>
            <a:chExt cx="6350000" cy="6350000"/>
          </a:xfrm>
        </p:grpSpPr>
        <p:sp>
          <p:nvSpPr>
            <p:cNvPr id="6" name="Freeform 6"/>
            <p:cNvSpPr/>
            <p:nvPr/>
          </p:nvSpPr>
          <p:spPr>
            <a:xfrm>
              <a:off x="14167" y="0"/>
              <a:ext cx="6321665" cy="6350000"/>
            </a:xfrm>
            <a:custGeom>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4CC"/>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sp>
        <p:nvSpPr>
          <p:cNvPr id="7" name="Freeform 7"/>
          <p:cNvSpPr/>
          <p:nvPr/>
        </p:nvSpPr>
        <p:spPr>
          <a:xfrm>
            <a:off x="6245294" y="4582814"/>
            <a:ext cx="7605581" cy="5704186"/>
          </a:xfrm>
          <a:custGeom>
            <a:rect l="l" t="t" r="r" b="b"/>
            <a:pathLst>
              <a:path w="7605581" h="5704186">
                <a:moveTo>
                  <a:pt x="0" y="0"/>
                </a:moveTo>
                <a:lnTo>
                  <a:pt x="7605580" y="0"/>
                </a:lnTo>
                <a:lnTo>
                  <a:pt x="7605580" y="5704186"/>
                </a:lnTo>
                <a:lnTo>
                  <a:pt x="0" y="5704186"/>
                </a:lnTo>
                <a:lnTo>
                  <a:pt x="0" y="0"/>
                </a:lnTo>
                <a:close/>
              </a:path>
            </a:pathLst>
          </a:custGeom>
          <a:blipFill>
            <a:blip r:embed="rId6"/>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8" name="TextBox 8"/>
          <p:cNvSpPr txBox="1"/>
          <p:nvPr/>
        </p:nvSpPr>
        <p:spPr>
          <a:xfrm>
            <a:off x="0" y="2475503"/>
            <a:ext cx="18288000" cy="218784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4360"/>
              </a:lnSpc>
            </a:pPr>
          </a:p>
          <a:p>
            <a:pPr algn="ctr">
              <a:lnSpc>
                <a:spcPts val="4360"/>
              </a:lnSpc>
              <a:spcBef>
                <a:spcPct val="0"/>
              </a:spcBef>
            </a:pPr>
            <a:r>
              <a:rPr lang="en-US" sz="3114">
                <a:solidFill>
                  <a:srgbClr val="000000"/>
                </a:solidFill>
                <a:latin typeface="Poppins Light Bold"/>
              </a:rPr>
              <a:t>Markov chains model population dynamics by analyzing transitions between states, aiding in predicting trends, understanding impacts, and addressing population management challenges in various fields.</a:t>
            </a:r>
          </a:p>
        </p:txBody>
      </p:sp>
      <p:sp>
        <p:nvSpPr>
          <p:cNvPr id="9" name="TextBox 9"/>
          <p:cNvSpPr txBox="1"/>
          <p:nvPr/>
        </p:nvSpPr>
        <p:spPr>
          <a:xfrm>
            <a:off x="177522" y="1391431"/>
            <a:ext cx="18110478" cy="1566544"/>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880"/>
              </a:lnSpc>
            </a:pPr>
            <a:r>
              <a:rPr lang="en-US" sz="9200">
                <a:solidFill>
                  <a:srgbClr val="000000"/>
                </a:solidFill>
                <a:latin typeface="Canva Sans Bold"/>
              </a:rPr>
              <a:t>Population Dynamics Over time</a:t>
            </a:r>
          </a:p>
        </p:txBody>
      </p:sp>
    </p:spTree>
  </p:cSld>
  <p:clrMapOvr>
    <a:masterClrMapping/>
  </p:clrMapOvr>
  <p:transition/>
  <p:timing/>
</p:sld>
</file>

<file path=ppt/slides/slide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grpSp>
        <p:nvGrpSpPr>
          <p:cNvPr id="2" name="Group 2"/>
          <p:cNvGrpSpPr/>
          <p:nvPr/>
        </p:nvGrpSpPr>
        <p:grpSpPr>
          <a:xfrm>
            <a:off x="286308" y="286308"/>
            <a:ext cx="1484783" cy="1484783"/>
            <a:chExt cx="6350000" cy="6350000"/>
          </a:xfrm>
        </p:grpSpPr>
        <p:sp>
          <p:nvSpPr>
            <p:cNvPr id="3" name="Freeform 3"/>
            <p:cNvSpPr/>
            <p:nvPr/>
          </p:nvSpPr>
          <p:spPr>
            <a:xfrm>
              <a:off x="14167" y="0"/>
              <a:ext cx="6321665" cy="6350000"/>
            </a:xfrm>
            <a:custGeom>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B48AB"/>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sp>
        <p:nvSpPr>
          <p:cNvPr id="4" name="AutoShape 4"/>
          <p:cNvSpPr/>
          <p:nvPr/>
        </p:nvSpPr>
        <p:spPr>
          <a:xfrm rot="-2386809">
            <a:off x="-404815" y="1443211"/>
            <a:ext cx="1382246" cy="239309"/>
          </a:xfrm>
          <a:prstGeom prst="rect">
            <a:avLst/>
          </a:prstGeom>
          <a:solidFill>
            <a:srgbClr val="FFA53B"/>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5" name="Freeform 5"/>
          <p:cNvSpPr/>
          <p:nvPr/>
        </p:nvSpPr>
        <p:spPr>
          <a:xfrm>
            <a:off x="17399012" y="5143500"/>
            <a:ext cx="3407342" cy="4163771"/>
          </a:xfrm>
          <a:custGeom>
            <a:rect l="l" t="t" r="r" b="b"/>
            <a:pathLst>
              <a:path w="3407342" h="4163771">
                <a:moveTo>
                  <a:pt x="0" y="0"/>
                </a:moveTo>
                <a:lnTo>
                  <a:pt x="3407342" y="0"/>
                </a:lnTo>
                <a:lnTo>
                  <a:pt x="3407342" y="4163771"/>
                </a:lnTo>
                <a:lnTo>
                  <a:pt x="0" y="41637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6" name="Freeform 6"/>
          <p:cNvSpPr/>
          <p:nvPr/>
        </p:nvSpPr>
        <p:spPr>
          <a:xfrm>
            <a:off x="5439540" y="2809025"/>
            <a:ext cx="7408920" cy="5637764"/>
          </a:xfrm>
          <a:custGeom>
            <a:rect l="l" t="t" r="r" b="b"/>
            <a:pathLst>
              <a:path w="7408919" h="5637764">
                <a:moveTo>
                  <a:pt x="0" y="0"/>
                </a:moveTo>
                <a:lnTo>
                  <a:pt x="7408920" y="0"/>
                </a:lnTo>
                <a:lnTo>
                  <a:pt x="7408920" y="5637764"/>
                </a:lnTo>
                <a:lnTo>
                  <a:pt x="0" y="5637764"/>
                </a:lnTo>
                <a:lnTo>
                  <a:pt x="0" y="0"/>
                </a:lnTo>
                <a:close/>
              </a:path>
            </a:pathLst>
          </a:custGeom>
          <a:blipFill>
            <a:blip r:embed="rId4"/>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7" name="TextBox 7"/>
          <p:cNvSpPr txBox="1"/>
          <p:nvPr/>
        </p:nvSpPr>
        <p:spPr>
          <a:xfrm>
            <a:off x="5125045" y="688657"/>
            <a:ext cx="8037909" cy="125158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5039"/>
              </a:lnSpc>
            </a:pPr>
            <a:r>
              <a:rPr lang="en-US" sz="3599">
                <a:solidFill>
                  <a:srgbClr val="000000"/>
                </a:solidFill>
                <a:latin typeface="Canva Sans Bold"/>
              </a:rPr>
              <a:t>Factors affecting population growth</a:t>
            </a:r>
          </a:p>
          <a:p>
            <a:pPr algn="ctr">
              <a:lnSpc>
                <a:spcPts val="5039"/>
              </a:lnSpc>
            </a:pPr>
            <a:r>
              <a:rPr lang="en-US" sz="3599">
                <a:solidFill>
                  <a:srgbClr val="000000"/>
                </a:solidFill>
                <a:latin typeface="Canva Sans Bold"/>
              </a:rPr>
              <a:t>TIME</a:t>
            </a:r>
          </a:p>
        </p:txBody>
      </p:sp>
    </p:spTree>
  </p:cSld>
  <p:clrMapOvr>
    <a:masterClrMapping/>
  </p:clrMapOvr>
  <p:transition/>
  <p:timing/>
</p:sld>
</file>

<file path=ppt/slides/slide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grpSp>
        <p:nvGrpSpPr>
          <p:cNvPr id="2" name="Group 2"/>
          <p:cNvGrpSpPr/>
          <p:nvPr/>
        </p:nvGrpSpPr>
        <p:grpSpPr>
          <a:xfrm>
            <a:off x="286308" y="286308"/>
            <a:ext cx="1484783" cy="1484783"/>
            <a:chExt cx="6350000" cy="6350000"/>
          </a:xfrm>
        </p:grpSpPr>
        <p:sp>
          <p:nvSpPr>
            <p:cNvPr id="3" name="Freeform 3"/>
            <p:cNvSpPr/>
            <p:nvPr/>
          </p:nvSpPr>
          <p:spPr>
            <a:xfrm>
              <a:off x="14167" y="0"/>
              <a:ext cx="6321665" cy="6350000"/>
            </a:xfrm>
            <a:custGeom>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B48AB"/>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sp>
        <p:nvSpPr>
          <p:cNvPr id="4" name="AutoShape 4"/>
          <p:cNvSpPr/>
          <p:nvPr/>
        </p:nvSpPr>
        <p:spPr>
          <a:xfrm rot="-2386809">
            <a:off x="-404815" y="1443211"/>
            <a:ext cx="1382246" cy="239309"/>
          </a:xfrm>
          <a:prstGeom prst="rect">
            <a:avLst/>
          </a:prstGeom>
          <a:solidFill>
            <a:srgbClr val="FFA53B"/>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5" name="Freeform 5"/>
          <p:cNvSpPr/>
          <p:nvPr/>
        </p:nvSpPr>
        <p:spPr>
          <a:xfrm>
            <a:off x="17399012" y="5143500"/>
            <a:ext cx="3407342" cy="4163771"/>
          </a:xfrm>
          <a:custGeom>
            <a:rect l="l" t="t" r="r" b="b"/>
            <a:pathLst>
              <a:path w="3407342" h="4163771">
                <a:moveTo>
                  <a:pt x="0" y="0"/>
                </a:moveTo>
                <a:lnTo>
                  <a:pt x="3407342" y="0"/>
                </a:lnTo>
                <a:lnTo>
                  <a:pt x="3407342" y="4163771"/>
                </a:lnTo>
                <a:lnTo>
                  <a:pt x="0" y="41637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6" name="Freeform 6"/>
          <p:cNvSpPr/>
          <p:nvPr/>
        </p:nvSpPr>
        <p:spPr>
          <a:xfrm>
            <a:off x="5312971" y="2815533"/>
            <a:ext cx="7662058" cy="5630546"/>
          </a:xfrm>
          <a:custGeom>
            <a:rect l="l" t="t" r="r" b="b"/>
            <a:pathLst>
              <a:path w="7662058" h="5630546">
                <a:moveTo>
                  <a:pt x="0" y="0"/>
                </a:moveTo>
                <a:lnTo>
                  <a:pt x="7662058" y="0"/>
                </a:lnTo>
                <a:lnTo>
                  <a:pt x="7662058" y="5630546"/>
                </a:lnTo>
                <a:lnTo>
                  <a:pt x="0" y="5630546"/>
                </a:lnTo>
                <a:lnTo>
                  <a:pt x="0" y="0"/>
                </a:lnTo>
                <a:close/>
              </a:path>
            </a:pathLst>
          </a:custGeom>
          <a:blipFill>
            <a:blip r:embed="rId4"/>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7" name="TextBox 7"/>
          <p:cNvSpPr txBox="1"/>
          <p:nvPr/>
        </p:nvSpPr>
        <p:spPr>
          <a:xfrm>
            <a:off x="5125045" y="688657"/>
            <a:ext cx="8037909" cy="125158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5039"/>
              </a:lnSpc>
            </a:pPr>
            <a:r>
              <a:rPr lang="en-US" sz="3599">
                <a:solidFill>
                  <a:srgbClr val="000000"/>
                </a:solidFill>
                <a:latin typeface="Canva Sans Bold"/>
              </a:rPr>
              <a:t>Factors affecting population growth</a:t>
            </a:r>
          </a:p>
          <a:p>
            <a:pPr algn="ctr">
              <a:lnSpc>
                <a:spcPts val="5039"/>
              </a:lnSpc>
            </a:pPr>
            <a:r>
              <a:rPr lang="en-US" sz="3599">
                <a:solidFill>
                  <a:srgbClr val="000000"/>
                </a:solidFill>
                <a:latin typeface="Canva Sans Bold"/>
              </a:rPr>
              <a:t>SPACE</a:t>
            </a:r>
          </a:p>
        </p:txBody>
      </p:sp>
    </p:spTree>
  </p:cSld>
  <p:clrMapOvr>
    <a:masterClrMapping/>
  </p:clrMapOvr>
  <p:transition/>
  <p:timing/>
</p:sld>
</file>

<file path=ppt/slides/slide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grpSp>
        <p:nvGrpSpPr>
          <p:cNvPr id="2" name="Group 2"/>
          <p:cNvGrpSpPr/>
          <p:nvPr/>
        </p:nvGrpSpPr>
        <p:grpSpPr>
          <a:xfrm>
            <a:off x="286308" y="286308"/>
            <a:ext cx="1484783" cy="1484783"/>
            <a:chExt cx="6350000" cy="6350000"/>
          </a:xfrm>
        </p:grpSpPr>
        <p:sp>
          <p:nvSpPr>
            <p:cNvPr id="3" name="Freeform 3"/>
            <p:cNvSpPr/>
            <p:nvPr/>
          </p:nvSpPr>
          <p:spPr>
            <a:xfrm>
              <a:off x="14167" y="0"/>
              <a:ext cx="6321665" cy="6350000"/>
            </a:xfrm>
            <a:custGeom>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B48AB"/>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sp>
        <p:nvSpPr>
          <p:cNvPr id="4" name="AutoShape 4"/>
          <p:cNvSpPr/>
          <p:nvPr/>
        </p:nvSpPr>
        <p:spPr>
          <a:xfrm rot="-2386809">
            <a:off x="-404815" y="1443211"/>
            <a:ext cx="1382246" cy="239309"/>
          </a:xfrm>
          <a:prstGeom prst="rect">
            <a:avLst/>
          </a:prstGeom>
          <a:solidFill>
            <a:srgbClr val="FFA53B"/>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5" name="Freeform 5"/>
          <p:cNvSpPr/>
          <p:nvPr/>
        </p:nvSpPr>
        <p:spPr>
          <a:xfrm>
            <a:off x="17399012" y="5143500"/>
            <a:ext cx="3407342" cy="4163771"/>
          </a:xfrm>
          <a:custGeom>
            <a:rect l="l" t="t" r="r" b="b"/>
            <a:pathLst>
              <a:path w="3407342" h="4163771">
                <a:moveTo>
                  <a:pt x="0" y="0"/>
                </a:moveTo>
                <a:lnTo>
                  <a:pt x="3407342" y="0"/>
                </a:lnTo>
                <a:lnTo>
                  <a:pt x="3407342" y="4163771"/>
                </a:lnTo>
                <a:lnTo>
                  <a:pt x="0" y="41637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6" name="Freeform 6"/>
          <p:cNvSpPr/>
          <p:nvPr/>
        </p:nvSpPr>
        <p:spPr>
          <a:xfrm>
            <a:off x="5351144" y="2899336"/>
            <a:ext cx="7585712" cy="5632954"/>
          </a:xfrm>
          <a:custGeom>
            <a:rect l="l" t="t" r="r" b="b"/>
            <a:pathLst>
              <a:path w="7585712" h="5632954">
                <a:moveTo>
                  <a:pt x="0" y="0"/>
                </a:moveTo>
                <a:lnTo>
                  <a:pt x="7585712" y="0"/>
                </a:lnTo>
                <a:lnTo>
                  <a:pt x="7585712" y="5632954"/>
                </a:lnTo>
                <a:lnTo>
                  <a:pt x="0" y="5632954"/>
                </a:lnTo>
                <a:lnTo>
                  <a:pt x="0" y="0"/>
                </a:lnTo>
                <a:close/>
              </a:path>
            </a:pathLst>
          </a:custGeom>
          <a:blipFill>
            <a:blip r:embed="rId4"/>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7" name="TextBox 7"/>
          <p:cNvSpPr txBox="1"/>
          <p:nvPr/>
        </p:nvSpPr>
        <p:spPr>
          <a:xfrm>
            <a:off x="5125045" y="688657"/>
            <a:ext cx="8037909" cy="125158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5039"/>
              </a:lnSpc>
            </a:pPr>
            <a:r>
              <a:rPr lang="en-US" sz="3599">
                <a:solidFill>
                  <a:srgbClr val="000000"/>
                </a:solidFill>
                <a:latin typeface="Canva Sans Bold"/>
              </a:rPr>
              <a:t>Factors affecting population growth</a:t>
            </a:r>
          </a:p>
          <a:p>
            <a:pPr algn="ctr">
              <a:lnSpc>
                <a:spcPts val="5039"/>
              </a:lnSpc>
            </a:pPr>
            <a:r>
              <a:rPr lang="en-US" sz="3599">
                <a:solidFill>
                  <a:srgbClr val="000000"/>
                </a:solidFill>
                <a:latin typeface="Canva Sans Bold"/>
              </a:rPr>
              <a:t>STABALITY</a:t>
            </a:r>
          </a:p>
        </p:txBody>
      </p:sp>
    </p:spTree>
  </p:cSld>
  <p:clrMapOvr>
    <a:masterClrMapping/>
  </p:clrMapOvr>
  <p:transition/>
  <p:timing/>
</p:sld>
</file>

<file path=ppt/slides/slide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Freeform 2"/>
          <p:cNvSpPr/>
          <p:nvPr/>
        </p:nvSpPr>
        <p:spPr>
          <a:xfrm>
            <a:off x="1729983" y="1925441"/>
            <a:ext cx="14828034" cy="7332859"/>
          </a:xfrm>
          <a:custGeom>
            <a:rect l="l" t="t" r="r" b="b"/>
            <a:pathLst>
              <a:path w="14828034" h="7332859">
                <a:moveTo>
                  <a:pt x="0" y="0"/>
                </a:moveTo>
                <a:lnTo>
                  <a:pt x="14828034" y="0"/>
                </a:lnTo>
                <a:lnTo>
                  <a:pt x="14828034" y="7332859"/>
                </a:lnTo>
                <a:lnTo>
                  <a:pt x="0" y="7332859"/>
                </a:lnTo>
                <a:lnTo>
                  <a:pt x="0" y="0"/>
                </a:lnTo>
                <a:close/>
              </a:path>
            </a:pathLst>
          </a:custGeom>
          <a:blipFill>
            <a:blip r:embed="rId2"/>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 name="TextBox 3"/>
          <p:cNvSpPr txBox="1"/>
          <p:nvPr/>
        </p:nvSpPr>
        <p:spPr>
          <a:xfrm>
            <a:off x="5894852" y="110235"/>
            <a:ext cx="6498295" cy="1298741"/>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0671"/>
              </a:lnSpc>
            </a:pPr>
            <a:r>
              <a:rPr lang="en-US" sz="7622">
                <a:solidFill>
                  <a:srgbClr val="000000"/>
                </a:solidFill>
                <a:latin typeface="Canva Sans Bold"/>
              </a:rPr>
              <a:t>Markov Chain</a:t>
            </a:r>
          </a:p>
        </p:txBody>
      </p:sp>
    </p:spTree>
  </p:cSld>
  <p:clrMapOvr>
    <a:masterClrMapping/>
  </p:clrMapOvr>
  <p:transition/>
  <p:timing/>
</p:sld>
</file>

<file path=ppt/slides/slide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Freeform 2"/>
          <p:cNvSpPr/>
          <p:nvPr/>
        </p:nvSpPr>
        <p:spPr>
          <a:xfrm>
            <a:off x="6804698" y="6759893"/>
            <a:ext cx="4678603" cy="3527107"/>
          </a:xfrm>
          <a:custGeom>
            <a:rect l="l" t="t" r="r" b="b"/>
            <a:pathLst>
              <a:path w="4678603" h="3527107">
                <a:moveTo>
                  <a:pt x="0" y="0"/>
                </a:moveTo>
                <a:lnTo>
                  <a:pt x="4678604" y="0"/>
                </a:lnTo>
                <a:lnTo>
                  <a:pt x="4678604" y="3527107"/>
                </a:lnTo>
                <a:lnTo>
                  <a:pt x="0" y="3527107"/>
                </a:lnTo>
                <a:lnTo>
                  <a:pt x="0" y="0"/>
                </a:lnTo>
                <a:close/>
              </a:path>
            </a:pathLst>
          </a:custGeom>
          <a:blipFill>
            <a:blip r:embed="rId2"/>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 name="TextBox 3"/>
          <p:cNvSpPr txBox="1"/>
          <p:nvPr/>
        </p:nvSpPr>
        <p:spPr>
          <a:xfrm>
            <a:off x="5894852" y="110235"/>
            <a:ext cx="6498295" cy="1298741"/>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0671"/>
              </a:lnSpc>
            </a:pPr>
            <a:r>
              <a:rPr lang="en-US" sz="7622">
                <a:solidFill>
                  <a:srgbClr val="000000"/>
                </a:solidFill>
                <a:latin typeface="Canva Sans Bold"/>
              </a:rPr>
              <a:t>Markov Chain</a:t>
            </a:r>
          </a:p>
        </p:txBody>
      </p:sp>
      <p:sp>
        <p:nvSpPr>
          <p:cNvPr id="4" name="TextBox 4"/>
          <p:cNvSpPr txBox="1"/>
          <p:nvPr/>
        </p:nvSpPr>
        <p:spPr>
          <a:xfrm>
            <a:off x="1472289" y="1437551"/>
            <a:ext cx="15343422" cy="8084313"/>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5382"/>
              </a:lnSpc>
            </a:pPr>
            <a:r>
              <a:rPr lang="en-US" sz="3844">
                <a:solidFill>
                  <a:srgbClr val="000000"/>
                </a:solidFill>
                <a:latin typeface="Canva Sans Bold"/>
              </a:rPr>
              <a:t>We can visualize Markov chains with directed graphs.</a:t>
            </a:r>
          </a:p>
          <a:p>
            <a:pPr algn="ctr">
              <a:lnSpc>
                <a:spcPts val="5382"/>
              </a:lnSpc>
            </a:pPr>
            <a:endParaRPr lang="en-US" sz="3844">
              <a:solidFill>
                <a:srgbClr val="000000"/>
              </a:solidFill>
              <a:latin typeface="Canva Sans Bold"/>
            </a:endParaRPr>
          </a:p>
          <a:p>
            <a:pPr algn="ctr">
              <a:lnSpc>
                <a:spcPts val="5382"/>
              </a:lnSpc>
            </a:pPr>
            <a:r>
              <a:rPr lang="en-US" sz="3844">
                <a:solidFill>
                  <a:srgbClr val="000000"/>
                </a:solidFill>
                <a:latin typeface="Canva Sans"/>
              </a:rPr>
              <a:t>  </a:t>
            </a:r>
            <a:r>
              <a:rPr lang="en-US" sz="3844">
                <a:solidFill>
                  <a:srgbClr val="000000"/>
                </a:solidFill>
                <a:latin typeface="Canva Sans Bold"/>
              </a:rPr>
              <a:t>• Vertices of the graph represent the states (entries of a vector).</a:t>
            </a:r>
          </a:p>
          <a:p>
            <a:pPr algn="ctr">
              <a:lnSpc>
                <a:spcPts val="5382"/>
              </a:lnSpc>
            </a:pPr>
            <a:r>
              <a:rPr lang="en-US" sz="3844">
                <a:solidFill>
                  <a:srgbClr val="000000"/>
                </a:solidFill>
                <a:latin typeface="Canva Sans Bold"/>
              </a:rPr>
              <a:t>• Arrows of the graph represent the transitions and their probability.</a:t>
            </a:r>
          </a:p>
          <a:p>
            <a:pPr algn="ctr">
              <a:lnSpc>
                <a:spcPts val="5382"/>
              </a:lnSpc>
            </a:pPr>
            <a:r>
              <a:rPr lang="en-US" sz="3844">
                <a:solidFill>
                  <a:srgbClr val="000000"/>
                </a:solidFill>
                <a:latin typeface="Canva Sans Bold"/>
              </a:rPr>
              <a:t>• We can write the transition probabilities into a stochastic matrix P .</a:t>
            </a:r>
          </a:p>
          <a:p>
            <a:pPr algn="just">
              <a:lnSpc>
                <a:spcPts val="5382"/>
              </a:lnSpc>
            </a:pPr>
            <a:endParaRPr lang="en-US" sz="3844">
              <a:solidFill>
                <a:srgbClr val="000000"/>
              </a:solidFill>
              <a:latin typeface="Canva Sans Bold"/>
            </a:endParaRPr>
          </a:p>
          <a:p>
            <a:pPr algn="ctr">
              <a:lnSpc>
                <a:spcPts val="5382"/>
              </a:lnSpc>
            </a:pPr>
            <a:endParaRPr lang="en-US" sz="3844">
              <a:solidFill>
                <a:srgbClr val="000000"/>
              </a:solidFill>
              <a:latin typeface="Canva Sans Bold"/>
            </a:endParaRPr>
          </a:p>
          <a:p>
            <a:pPr algn="ctr">
              <a:lnSpc>
                <a:spcPts val="5382"/>
              </a:lnSpc>
            </a:pPr>
            <a:endParaRPr lang="en-US" sz="3844">
              <a:solidFill>
                <a:srgbClr val="000000"/>
              </a:solidFill>
              <a:latin typeface="Canva Sans Bold"/>
            </a:endParaRPr>
          </a:p>
          <a:p>
            <a:pPr algn="ctr">
              <a:lnSpc>
                <a:spcPts val="5382"/>
              </a:lnSpc>
            </a:pPr>
            <a:endParaRPr lang="en-US" sz="3844">
              <a:solidFill>
                <a:srgbClr val="000000"/>
              </a:solidFill>
              <a:latin typeface="Canva Sans Bold"/>
            </a:endParaRPr>
          </a:p>
        </p:txBody>
      </p:sp>
    </p:spTree>
  </p:cSld>
  <p:clrMapOvr>
    <a:masterClrMapping/>
  </p:clrMapOvr>
  <p:transition/>
  <p:timing/>
</p:sld>
</file>

<file path=ppt/slides/slide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extBox 2"/>
          <p:cNvSpPr txBox="1"/>
          <p:nvPr/>
        </p:nvSpPr>
        <p:spPr>
          <a:xfrm>
            <a:off x="1472289" y="1532801"/>
            <a:ext cx="15343422" cy="6055488"/>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ts val="5382"/>
              </a:lnSpc>
            </a:pPr>
            <a:r>
              <a:rPr lang="en-US" sz="3844">
                <a:solidFill>
                  <a:srgbClr val="000000"/>
                </a:solidFill>
                <a:latin typeface="Canva Sans Bold"/>
              </a:rPr>
              <a:t>The Leslie matrix, a popular model in population ecology, describes age-structured population growth. It divides the population into age classes and uses a square matrix to project population changes over time. By multiplying the population vector with the Leslie matrix, the population vector for the next time step is obtained.</a:t>
            </a:r>
          </a:p>
          <a:p>
            <a:pPr algn="ctr">
              <a:lnSpc>
                <a:spcPts val="5382"/>
              </a:lnSpc>
            </a:pPr>
            <a:endParaRPr lang="en-US" sz="3844">
              <a:solidFill>
                <a:srgbClr val="000000"/>
              </a:solidFill>
              <a:latin typeface="Canva Sans Bold"/>
            </a:endParaRPr>
          </a:p>
          <a:p>
            <a:pPr algn="ctr">
              <a:lnSpc>
                <a:spcPts val="5382"/>
              </a:lnSpc>
            </a:pPr>
            <a:endParaRPr lang="en-US" sz="3844">
              <a:solidFill>
                <a:srgbClr val="000000"/>
              </a:solidFill>
              <a:latin typeface="Canva Sans Bold"/>
            </a:endParaRPr>
          </a:p>
          <a:p>
            <a:pPr algn="ctr">
              <a:lnSpc>
                <a:spcPts val="5382"/>
              </a:lnSpc>
            </a:pPr>
            <a:endParaRPr lang="en-US" sz="3844">
              <a:solidFill>
                <a:srgbClr val="000000"/>
              </a:solidFill>
              <a:latin typeface="Canva Sans Bold"/>
            </a:endParaRPr>
          </a:p>
        </p:txBody>
      </p:sp>
      <p:sp>
        <p:nvSpPr>
          <p:cNvPr id="3" name="Freeform 3"/>
          <p:cNvSpPr/>
          <p:nvPr/>
        </p:nvSpPr>
        <p:spPr>
          <a:xfrm>
            <a:off x="3647546" y="5670294"/>
            <a:ext cx="11721306" cy="4877656"/>
          </a:xfrm>
          <a:custGeom>
            <a:rect l="l" t="t" r="r" b="b"/>
            <a:pathLst>
              <a:path w="11721306" h="4877656">
                <a:moveTo>
                  <a:pt x="0" y="0"/>
                </a:moveTo>
                <a:lnTo>
                  <a:pt x="11721306" y="0"/>
                </a:lnTo>
                <a:lnTo>
                  <a:pt x="11721306" y="4877656"/>
                </a:lnTo>
                <a:lnTo>
                  <a:pt x="0" y="4877656"/>
                </a:lnTo>
                <a:lnTo>
                  <a:pt x="0" y="0"/>
                </a:lnTo>
                <a:close/>
              </a:path>
            </a:pathLst>
          </a:custGeom>
          <a:blipFill>
            <a:blip r:embed="rId2"/>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4" name="TextBox 4"/>
          <p:cNvSpPr txBox="1"/>
          <p:nvPr/>
        </p:nvSpPr>
        <p:spPr>
          <a:xfrm>
            <a:off x="6158138" y="110235"/>
            <a:ext cx="5971724" cy="1298741"/>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0671"/>
              </a:lnSpc>
            </a:pPr>
            <a:r>
              <a:rPr lang="en-US" sz="7622">
                <a:solidFill>
                  <a:srgbClr val="000000"/>
                </a:solidFill>
                <a:latin typeface="Canva Sans Bold"/>
              </a:rPr>
              <a:t>Leslie Model</a:t>
            </a:r>
          </a:p>
        </p:txBody>
      </p:sp>
    </p:spTree>
  </p:cSld>
  <p:clrMapOvr>
    <a:masterClrMapping/>
  </p:clrMapOvr>
  <p:transition/>
  <p:timing/>
</p:sld>
</file>

<file path=ppt/tags/tag1.xml><?xml version="1.0" encoding="utf-8"?>
<p:tagLst xmlns:p="http://schemas.openxmlformats.org/presentationml/2006/main">
  <p:tag name="AS_NET" val="4.0.30319.42000"/>
  <p:tag name="AS_OS" val="Microsoft Windows NT 10.0.14393.0"/>
  <p:tag name="AS_RELEASE_DATE" val="2023.01.14"/>
  <p:tag name="AS_TITLE" val="Aspose.Slides for .NET 4.0 Client Profile"/>
  <p:tag name="AS_VERSION" val="23.1"/>
</p:tagLst>
</file>

<file path=ppt/theme/theme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3.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docProps/app.xml><?xml version="1.0" encoding="utf-8"?>
<Properties xmlns:vt="http://schemas.openxmlformats.org/officeDocument/2006/docPropsVTypes" xmlns="http://schemas.openxmlformats.org/officeDocument/2006/extended-properties">
  <Company/>
  <PresentationFormat>On-screen Show (4:3)</PresentationFormat>
  <Paragraphs>88</Paragraphs>
  <Slides>22</Slides>
  <Notes>0</Notes>
  <TotalTime>1</TotalTime>
  <HiddenSlides>0</HiddenSlides>
  <MMClips>0</MMClips>
  <ScaleCrop>0</ScaleCrop>
  <HeadingPairs>
    <vt:vector baseType="variant" size="6">
      <vt:variant>
        <vt:lpstr>Fonts used</vt:lpstr>
      </vt:variant>
      <vt:variant>
        <vt:i4>8</vt:i4>
      </vt:variant>
      <vt:variant>
        <vt:lpstr>Theme</vt:lpstr>
      </vt:variant>
      <vt:variant>
        <vt:i4>1</vt:i4>
      </vt:variant>
      <vt:variant>
        <vt:lpstr>Slide Titles</vt:lpstr>
      </vt:variant>
      <vt:variant>
        <vt:i4>22</vt:i4>
      </vt:variant>
    </vt:vector>
  </HeadingPairs>
  <TitlesOfParts>
    <vt:vector baseType="lpstr" size="31">
      <vt:lpstr>Arial</vt:lpstr>
      <vt:lpstr>Calibri</vt:lpstr>
      <vt:lpstr>Poppins Medium Bold</vt:lpstr>
      <vt:lpstr>Poppins Light Bold</vt:lpstr>
      <vt:lpstr>Poppins Medium</vt:lpstr>
      <vt:lpstr>Canva Sans Bold</vt:lpstr>
      <vt:lpstr>Canva Sans</vt:lpstr>
      <vt:lpstr>Poppins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0</LinksUpToDate>
  <SharedDoc>0</SharedDoc>
  <HyperlinksChanged>0</HyperlinksChanged>
  <Application>Aspose.Slides for .NET</Application>
  <AppVersion>23.0100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cp:revision>1</cp:revision>
  <cp:lastPrinted>2023-06-21T18:16:56.246</cp:lastPrinted>
  <dcterms:created xsi:type="dcterms:W3CDTF">2023-06-21T18:16:56Z</dcterms:created>
  <dcterms:modified xsi:type="dcterms:W3CDTF">2023-06-21T18:17:16Z</dcterms:modified>
</cp:coreProperties>
</file>